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6.xml" ContentType="application/vnd.openxmlformats-officedocument.presentationml.tags+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7" r:id="rId4"/>
  </p:sldMasterIdLst>
  <p:notesMasterIdLst>
    <p:notesMasterId r:id="rId56"/>
  </p:notesMasterIdLst>
  <p:sldIdLst>
    <p:sldId id="979" r:id="rId5"/>
    <p:sldId id="2146850132" r:id="rId6"/>
    <p:sldId id="2146849999" r:id="rId7"/>
    <p:sldId id="2113417645" r:id="rId8"/>
    <p:sldId id="2113417646" r:id="rId9"/>
    <p:sldId id="2146850133" r:id="rId10"/>
    <p:sldId id="2113417657" r:id="rId11"/>
    <p:sldId id="2146850135" r:id="rId12"/>
    <p:sldId id="2146850137" r:id="rId13"/>
    <p:sldId id="2146850136" r:id="rId14"/>
    <p:sldId id="2146850003" r:id="rId15"/>
    <p:sldId id="2113417675" r:id="rId16"/>
    <p:sldId id="2113417678" r:id="rId17"/>
    <p:sldId id="2113417667" r:id="rId18"/>
    <p:sldId id="2146850111" r:id="rId19"/>
    <p:sldId id="2146850112" r:id="rId20"/>
    <p:sldId id="11213" r:id="rId21"/>
    <p:sldId id="2146850138" r:id="rId22"/>
    <p:sldId id="2146850113" r:id="rId23"/>
    <p:sldId id="2146850116" r:id="rId24"/>
    <p:sldId id="2146850109" r:id="rId25"/>
    <p:sldId id="2113417679" r:id="rId26"/>
    <p:sldId id="2146850114" r:id="rId27"/>
    <p:sldId id="2113417680" r:id="rId28"/>
    <p:sldId id="2146850115" r:id="rId29"/>
    <p:sldId id="2146849993" r:id="rId30"/>
    <p:sldId id="2146850152" r:id="rId31"/>
    <p:sldId id="2146850147" r:id="rId32"/>
    <p:sldId id="2146850155" r:id="rId33"/>
    <p:sldId id="2146849983" r:id="rId34"/>
    <p:sldId id="2113417698" r:id="rId35"/>
    <p:sldId id="2113417699" r:id="rId36"/>
    <p:sldId id="2146849986" r:id="rId37"/>
    <p:sldId id="2146849985" r:id="rId38"/>
    <p:sldId id="2146850102" r:id="rId39"/>
    <p:sldId id="2146850010" r:id="rId40"/>
    <p:sldId id="2113417692" r:id="rId41"/>
    <p:sldId id="2146850012" r:id="rId42"/>
    <p:sldId id="2146850006" r:id="rId43"/>
    <p:sldId id="2146850117" r:id="rId44"/>
    <p:sldId id="2146850118" r:id="rId45"/>
    <p:sldId id="2146850085" r:id="rId46"/>
    <p:sldId id="2113417702" r:id="rId47"/>
    <p:sldId id="2146850020" r:id="rId48"/>
    <p:sldId id="2146850023" r:id="rId49"/>
    <p:sldId id="2146850021" r:id="rId50"/>
    <p:sldId id="2146850025" r:id="rId51"/>
    <p:sldId id="2146850100" r:id="rId52"/>
    <p:sldId id="2113417701" r:id="rId53"/>
    <p:sldId id="2146850119" r:id="rId54"/>
    <p:sldId id="11265" r:id="rId55"/>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D6AB39-C0BA-49BF-92CE-DE02541C2E53}">
          <p14:sldIdLst>
            <p14:sldId id="979"/>
            <p14:sldId id="2146850132"/>
            <p14:sldId id="2146849999"/>
          </p14:sldIdLst>
        </p14:section>
        <p14:section name="Background" id="{01A1C5FD-422C-441E-8447-7C4A01EA8512}">
          <p14:sldIdLst>
            <p14:sldId id="2113417645"/>
            <p14:sldId id="2113417646"/>
            <p14:sldId id="2146850133"/>
            <p14:sldId id="2113417657"/>
            <p14:sldId id="2146850135"/>
            <p14:sldId id="2146850137"/>
          </p14:sldIdLst>
        </p14:section>
        <p14:section name="ASHRAE Standard 34" id="{37295C1A-AF8B-4198-86D6-35E38AD50D6C}">
          <p14:sldIdLst>
            <p14:sldId id="2146850136"/>
            <p14:sldId id="2146850003"/>
            <p14:sldId id="2113417675"/>
            <p14:sldId id="2113417678"/>
            <p14:sldId id="2113417667"/>
            <p14:sldId id="2146850111"/>
            <p14:sldId id="2146850112"/>
            <p14:sldId id="11213"/>
          </p14:sldIdLst>
        </p14:section>
        <p14:section name="ASHRAE Standard 15" id="{9A87F0C2-F511-4455-BA31-A3D93EBB291B}">
          <p14:sldIdLst>
            <p14:sldId id="2146850138"/>
            <p14:sldId id="2146850113"/>
            <p14:sldId id="2146850116"/>
            <p14:sldId id="2146850109"/>
            <p14:sldId id="2113417679"/>
          </p14:sldIdLst>
        </p14:section>
        <p14:section name="ABC: Occupancy and Refrigeration System Classifications, &amp; Safety Group" id="{06E9DF84-E4A9-489F-AB58-3E05AFD04010}">
          <p14:sldIdLst>
            <p14:sldId id="2146850114"/>
            <p14:sldId id="2113417680"/>
            <p14:sldId id="2146850115"/>
          </p14:sldIdLst>
        </p14:section>
        <p14:section name="1-7: Requirements" id="{7D94E7F5-F4CA-462B-8FB0-E12BC4935C9B}">
          <p14:sldIdLst>
            <p14:sldId id="2146849993"/>
            <p14:sldId id="2146850152"/>
            <p14:sldId id="2146850147"/>
            <p14:sldId id="2146850155"/>
            <p14:sldId id="2146849983"/>
            <p14:sldId id="2113417698"/>
            <p14:sldId id="2113417699"/>
            <p14:sldId id="2146849986"/>
            <p14:sldId id="2146849985"/>
            <p14:sldId id="2146850102"/>
            <p14:sldId id="2146850010"/>
            <p14:sldId id="2113417692"/>
            <p14:sldId id="2146850012"/>
            <p14:sldId id="2146850006"/>
            <p14:sldId id="2146850117"/>
            <p14:sldId id="2146850118"/>
            <p14:sldId id="2146850085"/>
            <p14:sldId id="2113417702"/>
            <p14:sldId id="2146850020"/>
            <p14:sldId id="2146850023"/>
            <p14:sldId id="2146850021"/>
            <p14:sldId id="2146850025"/>
            <p14:sldId id="2146850100"/>
            <p14:sldId id="2113417701"/>
            <p14:sldId id="2146850119"/>
            <p14:sldId id="1126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883" userDrawn="1">
          <p15:clr>
            <a:srgbClr val="A4A3A4"/>
          </p15:clr>
        </p15:guide>
        <p15:guide id="2" pos="166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1CA"/>
    <a:srgbClr val="555555"/>
    <a:srgbClr val="9A7500"/>
    <a:srgbClr val="D31C44"/>
    <a:srgbClr val="00FF00"/>
    <a:srgbClr val="0097E0"/>
    <a:srgbClr val="B4B4B4"/>
    <a:srgbClr val="0000FF"/>
    <a:srgbClr val="54C3F1"/>
    <a:srgbClr val="512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80" d="100"/>
          <a:sy n="80" d="100"/>
        </p:scale>
        <p:origin x="90" y="12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883"/>
        <p:guide pos="166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18-C141-86AF-1B5D98B396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18-C141-86AF-1B5D98B396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18-C141-86AF-1B5D98B396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18-C141-86AF-1B5D98B396F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2418-E14B-9F10-A1E9930209E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4FE327-2C25-4796-B650-FED472C6E3C8}" type="doc">
      <dgm:prSet loTypeId="urn:microsoft.com/office/officeart/2005/8/layout/hierarchy4" loCatId="hierarchy" qsTypeId="urn:microsoft.com/office/officeart/2005/8/quickstyle/simple5" qsCatId="simple" csTypeId="urn:microsoft.com/office/officeart/2005/8/colors/accent1_2" csCatId="accent1" phldr="1"/>
      <dgm:spPr/>
      <dgm:t>
        <a:bodyPr/>
        <a:lstStyle/>
        <a:p>
          <a:endParaRPr lang="en-US"/>
        </a:p>
      </dgm:t>
    </dgm:pt>
    <dgm:pt modelId="{90B3FFFA-BEDD-4A8A-8AF4-7E6578647CAB}">
      <dgm:prSet phldrT="[Text]" custT="1"/>
      <dgm:spPr/>
      <dgm:t>
        <a:bodyPr/>
        <a:lstStyle/>
        <a:p>
          <a:r>
            <a:rPr lang="en-US" sz="2000" b="1"/>
            <a:t>PHASEDOWN</a:t>
          </a:r>
        </a:p>
        <a:p>
          <a:r>
            <a:rPr lang="en-US" sz="1400"/>
            <a:t>via CO2eq Allocations of Bulk HFCs</a:t>
          </a:r>
        </a:p>
        <a:p>
          <a:r>
            <a:rPr lang="en-US" sz="1400"/>
            <a:t>(Supply Side constraints)</a:t>
          </a:r>
          <a:endParaRPr lang="en-US" sz="1200"/>
        </a:p>
      </dgm:t>
    </dgm:pt>
    <dgm:pt modelId="{3F7BD116-2829-4A0A-AC25-865C6D3D800A}" type="parTrans" cxnId="{776066ED-57BF-4886-A169-FA343B055E80}">
      <dgm:prSet/>
      <dgm:spPr/>
      <dgm:t>
        <a:bodyPr/>
        <a:lstStyle/>
        <a:p>
          <a:endParaRPr lang="en-US"/>
        </a:p>
      </dgm:t>
    </dgm:pt>
    <dgm:pt modelId="{DD5EA275-AB3F-423E-95EA-2D8B770C95C7}" type="sibTrans" cxnId="{776066ED-57BF-4886-A169-FA343B055E80}">
      <dgm:prSet/>
      <dgm:spPr/>
      <dgm:t>
        <a:bodyPr/>
        <a:lstStyle/>
        <a:p>
          <a:endParaRPr lang="en-US"/>
        </a:p>
      </dgm:t>
    </dgm:pt>
    <dgm:pt modelId="{DEC9D5B0-DCC0-4A95-87DF-F041FCBCABA0}">
      <dgm:prSet phldrT="[Text]" custT="1"/>
      <dgm:spPr/>
      <dgm:t>
        <a:bodyPr/>
        <a:lstStyle/>
        <a:p>
          <a:pPr algn="ctr">
            <a:buNone/>
          </a:pPr>
          <a:r>
            <a:rPr lang="en-US" sz="1600" b="1"/>
            <a:t>TECHNOLOGY TRANSITIONS</a:t>
          </a:r>
        </a:p>
        <a:p>
          <a:pPr algn="l">
            <a:buFont typeface="Arial" panose="020B0604020202020204" pitchFamily="34" charset="0"/>
            <a:buChar char="•"/>
          </a:pPr>
          <a:r>
            <a:rPr lang="en-US" sz="1400" b="0"/>
            <a:t>Sector based controls</a:t>
          </a:r>
        </a:p>
        <a:p>
          <a:pPr algn="l">
            <a:buFont typeface="Arial" panose="020B0604020202020204" pitchFamily="34" charset="0"/>
            <a:buChar char="•"/>
          </a:pPr>
          <a:r>
            <a:rPr lang="en-US" sz="1400" b="0"/>
            <a:t>SNAP restrictions</a:t>
          </a:r>
          <a:endParaRPr lang="en-US" sz="1800" b="0"/>
        </a:p>
      </dgm:t>
    </dgm:pt>
    <dgm:pt modelId="{1EB9BDB7-B98F-45C9-A77D-FE0226B0A88C}" type="parTrans" cxnId="{F3F76F8B-0CB4-4EB4-A22C-470A93B25445}">
      <dgm:prSet/>
      <dgm:spPr/>
      <dgm:t>
        <a:bodyPr/>
        <a:lstStyle/>
        <a:p>
          <a:endParaRPr lang="en-US"/>
        </a:p>
      </dgm:t>
    </dgm:pt>
    <dgm:pt modelId="{1AEFFBCF-6E21-4E77-A89D-1430DCB26C7A}" type="sibTrans" cxnId="{F3F76F8B-0CB4-4EB4-A22C-470A93B25445}">
      <dgm:prSet/>
      <dgm:spPr/>
      <dgm:t>
        <a:bodyPr/>
        <a:lstStyle/>
        <a:p>
          <a:endParaRPr lang="en-US"/>
        </a:p>
      </dgm:t>
    </dgm:pt>
    <dgm:pt modelId="{92C90FD1-7C95-4691-9B73-40EEF234E65E}">
      <dgm:prSet phldrT="[Text]" custT="1"/>
      <dgm:spPr/>
      <dgm:t>
        <a:bodyPr/>
        <a:lstStyle/>
        <a:p>
          <a:pPr algn="ctr"/>
          <a:r>
            <a:rPr lang="en-US" sz="1600" b="1"/>
            <a:t>REFRIGERANT MANAGEMENT</a:t>
          </a:r>
        </a:p>
        <a:p>
          <a:pPr algn="l"/>
          <a:r>
            <a:rPr lang="en-US" sz="1400"/>
            <a:t>Minimizing leaks</a:t>
          </a:r>
        </a:p>
        <a:p>
          <a:pPr algn="l"/>
          <a:r>
            <a:rPr lang="en-US" sz="1400"/>
            <a:t>Maximizing recovery &amp; reclamation</a:t>
          </a:r>
        </a:p>
      </dgm:t>
    </dgm:pt>
    <dgm:pt modelId="{7228A661-5692-49F9-990B-F734D27B2A7A}" type="parTrans" cxnId="{AB5CFB79-EA44-4249-9B7A-7D90664891E5}">
      <dgm:prSet/>
      <dgm:spPr/>
      <dgm:t>
        <a:bodyPr/>
        <a:lstStyle/>
        <a:p>
          <a:endParaRPr lang="en-US"/>
        </a:p>
      </dgm:t>
    </dgm:pt>
    <dgm:pt modelId="{4E69321D-B02B-46E6-B53D-FE53C1916958}" type="sibTrans" cxnId="{AB5CFB79-EA44-4249-9B7A-7D90664891E5}">
      <dgm:prSet/>
      <dgm:spPr/>
      <dgm:t>
        <a:bodyPr/>
        <a:lstStyle/>
        <a:p>
          <a:endParaRPr lang="en-US"/>
        </a:p>
      </dgm:t>
    </dgm:pt>
    <dgm:pt modelId="{E82811EB-1B7D-4594-9C55-FB2F80955E01}" type="pres">
      <dgm:prSet presAssocID="{994FE327-2C25-4796-B650-FED472C6E3C8}" presName="Name0" presStyleCnt="0">
        <dgm:presLayoutVars>
          <dgm:chPref val="1"/>
          <dgm:dir/>
          <dgm:animOne val="branch"/>
          <dgm:animLvl val="lvl"/>
          <dgm:resizeHandles/>
        </dgm:presLayoutVars>
      </dgm:prSet>
      <dgm:spPr/>
    </dgm:pt>
    <dgm:pt modelId="{2A1C735E-EC5E-4627-9071-7042795B08E2}" type="pres">
      <dgm:prSet presAssocID="{90B3FFFA-BEDD-4A8A-8AF4-7E6578647CAB}" presName="vertOne" presStyleCnt="0"/>
      <dgm:spPr/>
    </dgm:pt>
    <dgm:pt modelId="{E89A34EA-3B90-44C5-AAE7-8A7458994571}" type="pres">
      <dgm:prSet presAssocID="{90B3FFFA-BEDD-4A8A-8AF4-7E6578647CAB}" presName="txOne" presStyleLbl="node0" presStyleIdx="0" presStyleCnt="1" custLinFactNeighborX="37" custLinFactNeighborY="47812">
        <dgm:presLayoutVars>
          <dgm:chPref val="3"/>
        </dgm:presLayoutVars>
      </dgm:prSet>
      <dgm:spPr/>
    </dgm:pt>
    <dgm:pt modelId="{677F1716-4181-451A-99C9-6310AE47937C}" type="pres">
      <dgm:prSet presAssocID="{90B3FFFA-BEDD-4A8A-8AF4-7E6578647CAB}" presName="parTransOne" presStyleCnt="0"/>
      <dgm:spPr/>
    </dgm:pt>
    <dgm:pt modelId="{6106196A-9C61-4878-A6FE-29E058F2B8A0}" type="pres">
      <dgm:prSet presAssocID="{90B3FFFA-BEDD-4A8A-8AF4-7E6578647CAB}" presName="horzOne" presStyleCnt="0"/>
      <dgm:spPr/>
    </dgm:pt>
    <dgm:pt modelId="{9570C79B-C074-4B2A-A27E-33CB771D13CB}" type="pres">
      <dgm:prSet presAssocID="{DEC9D5B0-DCC0-4A95-87DF-F041FCBCABA0}" presName="vertTwo" presStyleCnt="0"/>
      <dgm:spPr/>
    </dgm:pt>
    <dgm:pt modelId="{E0E9F7E9-9106-4CEF-8C73-7900DAB7C785}" type="pres">
      <dgm:prSet presAssocID="{DEC9D5B0-DCC0-4A95-87DF-F041FCBCABA0}" presName="txTwo" presStyleLbl="node2" presStyleIdx="0" presStyleCnt="2" custScaleX="108972" custLinFactNeighborX="-418">
        <dgm:presLayoutVars>
          <dgm:chPref val="3"/>
        </dgm:presLayoutVars>
      </dgm:prSet>
      <dgm:spPr/>
    </dgm:pt>
    <dgm:pt modelId="{818EF495-B7F0-46B8-A186-3856E5685C19}" type="pres">
      <dgm:prSet presAssocID="{DEC9D5B0-DCC0-4A95-87DF-F041FCBCABA0}" presName="horzTwo" presStyleCnt="0"/>
      <dgm:spPr/>
    </dgm:pt>
    <dgm:pt modelId="{A82D19FA-22BC-4AE4-8C4B-90172F3FD9B3}" type="pres">
      <dgm:prSet presAssocID="{1AEFFBCF-6E21-4E77-A89D-1430DCB26C7A}" presName="sibSpaceTwo" presStyleCnt="0"/>
      <dgm:spPr/>
    </dgm:pt>
    <dgm:pt modelId="{A3AC12A8-4228-4B7E-B283-D39F0A5C6B4C}" type="pres">
      <dgm:prSet presAssocID="{92C90FD1-7C95-4691-9B73-40EEF234E65E}" presName="vertTwo" presStyleCnt="0"/>
      <dgm:spPr/>
    </dgm:pt>
    <dgm:pt modelId="{50AA460A-28C4-4049-9A91-EA488DB1D764}" type="pres">
      <dgm:prSet presAssocID="{92C90FD1-7C95-4691-9B73-40EEF234E65E}" presName="txTwo" presStyleLbl="node2" presStyleIdx="1" presStyleCnt="2">
        <dgm:presLayoutVars>
          <dgm:chPref val="3"/>
        </dgm:presLayoutVars>
      </dgm:prSet>
      <dgm:spPr/>
    </dgm:pt>
    <dgm:pt modelId="{EAF3E604-48FA-4160-80BF-B648C458F4AD}" type="pres">
      <dgm:prSet presAssocID="{92C90FD1-7C95-4691-9B73-40EEF234E65E}" presName="horzTwo" presStyleCnt="0"/>
      <dgm:spPr/>
    </dgm:pt>
  </dgm:ptLst>
  <dgm:cxnLst>
    <dgm:cxn modelId="{E950D675-29BB-4C5C-8F33-D8DCC4FFC254}" type="presOf" srcId="{994FE327-2C25-4796-B650-FED472C6E3C8}" destId="{E82811EB-1B7D-4594-9C55-FB2F80955E01}" srcOrd="0" destOrd="0" presId="urn:microsoft.com/office/officeart/2005/8/layout/hierarchy4"/>
    <dgm:cxn modelId="{AB5CFB79-EA44-4249-9B7A-7D90664891E5}" srcId="{90B3FFFA-BEDD-4A8A-8AF4-7E6578647CAB}" destId="{92C90FD1-7C95-4691-9B73-40EEF234E65E}" srcOrd="1" destOrd="0" parTransId="{7228A661-5692-49F9-990B-F734D27B2A7A}" sibTransId="{4E69321D-B02B-46E6-B53D-FE53C1916958}"/>
    <dgm:cxn modelId="{61399784-F525-46BF-8895-B89D693D4B7E}" type="presOf" srcId="{DEC9D5B0-DCC0-4A95-87DF-F041FCBCABA0}" destId="{E0E9F7E9-9106-4CEF-8C73-7900DAB7C785}" srcOrd="0" destOrd="0" presId="urn:microsoft.com/office/officeart/2005/8/layout/hierarchy4"/>
    <dgm:cxn modelId="{F3F76F8B-0CB4-4EB4-A22C-470A93B25445}" srcId="{90B3FFFA-BEDD-4A8A-8AF4-7E6578647CAB}" destId="{DEC9D5B0-DCC0-4A95-87DF-F041FCBCABA0}" srcOrd="0" destOrd="0" parTransId="{1EB9BDB7-B98F-45C9-A77D-FE0226B0A88C}" sibTransId="{1AEFFBCF-6E21-4E77-A89D-1430DCB26C7A}"/>
    <dgm:cxn modelId="{B61A17A7-4131-4BF9-BE87-22DA2A1C6D81}" type="presOf" srcId="{90B3FFFA-BEDD-4A8A-8AF4-7E6578647CAB}" destId="{E89A34EA-3B90-44C5-AAE7-8A7458994571}" srcOrd="0" destOrd="0" presId="urn:microsoft.com/office/officeart/2005/8/layout/hierarchy4"/>
    <dgm:cxn modelId="{548051B2-3B2B-46C2-8943-E6104B4A3354}" type="presOf" srcId="{92C90FD1-7C95-4691-9B73-40EEF234E65E}" destId="{50AA460A-28C4-4049-9A91-EA488DB1D764}" srcOrd="0" destOrd="0" presId="urn:microsoft.com/office/officeart/2005/8/layout/hierarchy4"/>
    <dgm:cxn modelId="{776066ED-57BF-4886-A169-FA343B055E80}" srcId="{994FE327-2C25-4796-B650-FED472C6E3C8}" destId="{90B3FFFA-BEDD-4A8A-8AF4-7E6578647CAB}" srcOrd="0" destOrd="0" parTransId="{3F7BD116-2829-4A0A-AC25-865C6D3D800A}" sibTransId="{DD5EA275-AB3F-423E-95EA-2D8B770C95C7}"/>
    <dgm:cxn modelId="{83127A48-DFDC-4B8E-A81F-271AD5CB9072}" type="presParOf" srcId="{E82811EB-1B7D-4594-9C55-FB2F80955E01}" destId="{2A1C735E-EC5E-4627-9071-7042795B08E2}" srcOrd="0" destOrd="0" presId="urn:microsoft.com/office/officeart/2005/8/layout/hierarchy4"/>
    <dgm:cxn modelId="{E6FD0AA8-F9EC-4528-8067-E1C29C6F653C}" type="presParOf" srcId="{2A1C735E-EC5E-4627-9071-7042795B08E2}" destId="{E89A34EA-3B90-44C5-AAE7-8A7458994571}" srcOrd="0" destOrd="0" presId="urn:microsoft.com/office/officeart/2005/8/layout/hierarchy4"/>
    <dgm:cxn modelId="{D83AD9A5-D295-4942-8D9A-6352798D1211}" type="presParOf" srcId="{2A1C735E-EC5E-4627-9071-7042795B08E2}" destId="{677F1716-4181-451A-99C9-6310AE47937C}" srcOrd="1" destOrd="0" presId="urn:microsoft.com/office/officeart/2005/8/layout/hierarchy4"/>
    <dgm:cxn modelId="{73D01075-7527-446D-A7E3-98993F156F36}" type="presParOf" srcId="{2A1C735E-EC5E-4627-9071-7042795B08E2}" destId="{6106196A-9C61-4878-A6FE-29E058F2B8A0}" srcOrd="2" destOrd="0" presId="urn:microsoft.com/office/officeart/2005/8/layout/hierarchy4"/>
    <dgm:cxn modelId="{849B1A01-1C5C-4EAA-AEDF-3F93019A8FDC}" type="presParOf" srcId="{6106196A-9C61-4878-A6FE-29E058F2B8A0}" destId="{9570C79B-C074-4B2A-A27E-33CB771D13CB}" srcOrd="0" destOrd="0" presId="urn:microsoft.com/office/officeart/2005/8/layout/hierarchy4"/>
    <dgm:cxn modelId="{732FF4FC-AF3F-46FA-A1D9-B7FCE2494402}" type="presParOf" srcId="{9570C79B-C074-4B2A-A27E-33CB771D13CB}" destId="{E0E9F7E9-9106-4CEF-8C73-7900DAB7C785}" srcOrd="0" destOrd="0" presId="urn:microsoft.com/office/officeart/2005/8/layout/hierarchy4"/>
    <dgm:cxn modelId="{AF41178D-2899-4E1E-8375-EDF516B228F2}" type="presParOf" srcId="{9570C79B-C074-4B2A-A27E-33CB771D13CB}" destId="{818EF495-B7F0-46B8-A186-3856E5685C19}" srcOrd="1" destOrd="0" presId="urn:microsoft.com/office/officeart/2005/8/layout/hierarchy4"/>
    <dgm:cxn modelId="{9715DA2A-D038-4350-B2AE-65ADA21903BA}" type="presParOf" srcId="{6106196A-9C61-4878-A6FE-29E058F2B8A0}" destId="{A82D19FA-22BC-4AE4-8C4B-90172F3FD9B3}" srcOrd="1" destOrd="0" presId="urn:microsoft.com/office/officeart/2005/8/layout/hierarchy4"/>
    <dgm:cxn modelId="{9F11B9DD-3A9A-4247-A2F7-B54920B222E0}" type="presParOf" srcId="{6106196A-9C61-4878-A6FE-29E058F2B8A0}" destId="{A3AC12A8-4228-4B7E-B283-D39F0A5C6B4C}" srcOrd="2" destOrd="0" presId="urn:microsoft.com/office/officeart/2005/8/layout/hierarchy4"/>
    <dgm:cxn modelId="{13BD5483-7A35-4956-A568-F194644907F5}" type="presParOf" srcId="{A3AC12A8-4228-4B7E-B283-D39F0A5C6B4C}" destId="{50AA460A-28C4-4049-9A91-EA488DB1D764}" srcOrd="0" destOrd="0" presId="urn:microsoft.com/office/officeart/2005/8/layout/hierarchy4"/>
    <dgm:cxn modelId="{A602E3D8-036A-4E2C-8423-7DE63F24151E}" type="presParOf" srcId="{A3AC12A8-4228-4B7E-B283-D39F0A5C6B4C}" destId="{EAF3E604-48FA-4160-80BF-B648C458F4AD}"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46745AF-C816-4AB5-A89D-22F413144C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1252D17-1FC8-4C56-A195-D2F537778B33}">
      <dgm:prSet phldrT="[Text]"/>
      <dgm:spPr/>
      <dgm:t>
        <a:bodyPr/>
        <a:lstStyle/>
        <a:p>
          <a:r>
            <a:rPr lang="en-US"/>
            <a:t>Enable circulation fan</a:t>
          </a:r>
        </a:p>
      </dgm:t>
    </dgm:pt>
    <dgm:pt modelId="{633F4800-A130-40B6-A321-AACE48DE853C}" type="parTrans" cxnId="{E4183181-350B-45BE-8ADA-4B0CBAD4D9C6}">
      <dgm:prSet/>
      <dgm:spPr/>
      <dgm:t>
        <a:bodyPr/>
        <a:lstStyle/>
        <a:p>
          <a:endParaRPr lang="en-US"/>
        </a:p>
      </dgm:t>
    </dgm:pt>
    <dgm:pt modelId="{BA3DC9E3-0491-4ACF-9B3B-2E2D0688AB9A}" type="sibTrans" cxnId="{E4183181-350B-45BE-8ADA-4B0CBAD4D9C6}">
      <dgm:prSet/>
      <dgm:spPr/>
      <dgm:t>
        <a:bodyPr/>
        <a:lstStyle/>
        <a:p>
          <a:endParaRPr lang="en-US"/>
        </a:p>
      </dgm:t>
    </dgm:pt>
    <dgm:pt modelId="{363A7422-C5DE-4A9C-B259-BED8DE9995F6}">
      <dgm:prSet/>
      <dgm:spPr/>
      <dgm:t>
        <a:bodyPr/>
        <a:lstStyle/>
        <a:p>
          <a:r>
            <a:rPr lang="en-US"/>
            <a:t>Mechanical ventilation shall be provided that will remove leaked refrigerant from the space where refrigerant leaking from the refrigeration system is expected to accumulate. </a:t>
          </a:r>
        </a:p>
      </dgm:t>
    </dgm:pt>
    <dgm:pt modelId="{FF17C9DB-48CB-4052-999F-DB15E1EAFADF}" type="parTrans" cxnId="{9FBCC1D2-B93F-4BAD-99F9-B997413E2E57}">
      <dgm:prSet/>
      <dgm:spPr/>
      <dgm:t>
        <a:bodyPr/>
        <a:lstStyle/>
        <a:p>
          <a:endParaRPr lang="en-US"/>
        </a:p>
      </dgm:t>
    </dgm:pt>
    <dgm:pt modelId="{5713C73F-3092-4CD3-A93A-9F4C424BEEDD}" type="sibTrans" cxnId="{9FBCC1D2-B93F-4BAD-99F9-B997413E2E57}">
      <dgm:prSet/>
      <dgm:spPr/>
      <dgm:t>
        <a:bodyPr/>
        <a:lstStyle/>
        <a:p>
          <a:endParaRPr lang="en-US"/>
        </a:p>
      </dgm:t>
    </dgm:pt>
    <dgm:pt modelId="{1C617C48-AE49-4777-B41B-045E29391A78}">
      <dgm:prSet/>
      <dgm:spPr/>
      <dgm:t>
        <a:bodyPr/>
        <a:lstStyle/>
        <a:p>
          <a:r>
            <a:rPr lang="en-US"/>
            <a:t>Ventilation can be continuous or enabled via refrigerant detection system.  </a:t>
          </a:r>
        </a:p>
      </dgm:t>
    </dgm:pt>
    <dgm:pt modelId="{72EFB2D5-7AA3-4E8D-B76D-2E9E15773BB7}" type="parTrans" cxnId="{25292C90-2737-409C-94E1-98B5A8A6CEA6}">
      <dgm:prSet/>
      <dgm:spPr/>
      <dgm:t>
        <a:bodyPr/>
        <a:lstStyle/>
        <a:p>
          <a:endParaRPr lang="en-US"/>
        </a:p>
      </dgm:t>
    </dgm:pt>
    <dgm:pt modelId="{D7AFB2E5-A9D8-4EEB-ADB2-4B2094110D35}" type="sibTrans" cxnId="{25292C90-2737-409C-94E1-98B5A8A6CEA6}">
      <dgm:prSet/>
      <dgm:spPr/>
      <dgm:t>
        <a:bodyPr/>
        <a:lstStyle/>
        <a:p>
          <a:endParaRPr lang="en-US"/>
        </a:p>
      </dgm:t>
    </dgm:pt>
    <dgm:pt modelId="{AB0E1BF7-13E9-465F-B882-F961C3A4D7D2}">
      <dgm:prSet/>
      <dgm:spPr/>
      <dgm:t>
        <a:bodyPr/>
        <a:lstStyle/>
        <a:p>
          <a:r>
            <a:rPr lang="en-US"/>
            <a:t>Ventilation does not have to be to the outdoors</a:t>
          </a:r>
        </a:p>
      </dgm:t>
    </dgm:pt>
    <dgm:pt modelId="{423CFCD9-BD10-4FDC-8FB5-3F2B480A9677}" type="parTrans" cxnId="{E5B976C2-2E22-40C0-9535-73A4100D00AA}">
      <dgm:prSet/>
      <dgm:spPr/>
      <dgm:t>
        <a:bodyPr/>
        <a:lstStyle/>
        <a:p>
          <a:endParaRPr lang="en-US"/>
        </a:p>
      </dgm:t>
    </dgm:pt>
    <dgm:pt modelId="{4ED34069-523D-4F07-BEDF-7B463B5F24A7}" type="sibTrans" cxnId="{E5B976C2-2E22-40C0-9535-73A4100D00AA}">
      <dgm:prSet/>
      <dgm:spPr/>
      <dgm:t>
        <a:bodyPr/>
        <a:lstStyle/>
        <a:p>
          <a:endParaRPr lang="en-US"/>
        </a:p>
      </dgm:t>
    </dgm:pt>
    <dgm:pt modelId="{85AAD185-C7D5-4417-8C52-70B7B045FAF1}">
      <dgm:prSet/>
      <dgm:spPr/>
      <dgm:t>
        <a:bodyPr/>
        <a:lstStyle/>
        <a:p>
          <a:r>
            <a:rPr lang="en-US"/>
            <a:t>There are requirements for make-up air and disabling ignition sources</a:t>
          </a:r>
        </a:p>
      </dgm:t>
    </dgm:pt>
    <dgm:pt modelId="{3BEBF2F1-2468-476F-8831-859E09318EDA}" type="parTrans" cxnId="{8BC5F571-16B5-4371-9831-5AA27263B789}">
      <dgm:prSet/>
      <dgm:spPr/>
      <dgm:t>
        <a:bodyPr/>
        <a:lstStyle/>
        <a:p>
          <a:endParaRPr lang="en-US"/>
        </a:p>
      </dgm:t>
    </dgm:pt>
    <dgm:pt modelId="{5649B868-AFF1-4874-BF2D-BF6A1FF0A146}" type="sibTrans" cxnId="{8BC5F571-16B5-4371-9831-5AA27263B789}">
      <dgm:prSet/>
      <dgm:spPr/>
      <dgm:t>
        <a:bodyPr/>
        <a:lstStyle/>
        <a:p>
          <a:endParaRPr lang="en-US"/>
        </a:p>
      </dgm:t>
    </dgm:pt>
    <dgm:pt modelId="{F5769A45-7F39-4CAC-8867-E8CC0ECAA7EE}">
      <dgm:prSet/>
      <dgm:spPr/>
      <dgm:t>
        <a:bodyPr/>
        <a:lstStyle/>
        <a:p>
          <a:r>
            <a:rPr lang="en-US"/>
            <a:t>Requirements for locating openings to facilitate mixing and prevent exhaust recirculation</a:t>
          </a:r>
        </a:p>
      </dgm:t>
    </dgm:pt>
    <dgm:pt modelId="{6366BC3D-9CC9-4FAF-AC91-B031645DF1EA}" type="parTrans" cxnId="{E01A879F-3115-48AB-AD42-DFDE1D1378C7}">
      <dgm:prSet/>
      <dgm:spPr/>
      <dgm:t>
        <a:bodyPr/>
        <a:lstStyle/>
        <a:p>
          <a:endParaRPr lang="en-US"/>
        </a:p>
      </dgm:t>
    </dgm:pt>
    <dgm:pt modelId="{71736A00-B5C9-4BA8-B52C-EE0B326401E8}" type="sibTrans" cxnId="{E01A879F-3115-48AB-AD42-DFDE1D1378C7}">
      <dgm:prSet/>
      <dgm:spPr/>
      <dgm:t>
        <a:bodyPr/>
        <a:lstStyle/>
        <a:p>
          <a:endParaRPr lang="en-US"/>
        </a:p>
      </dgm:t>
    </dgm:pt>
    <dgm:pt modelId="{EEC1E93D-E236-4B44-B1A1-9480EF92A725}">
      <dgm:prSet phldrT="[Text]"/>
      <dgm:spPr/>
      <dgm:t>
        <a:bodyPr/>
        <a:lstStyle/>
        <a:p>
          <a:r>
            <a:rPr lang="en-US"/>
            <a:t>For units with refrigerant detection, the unit’s circulation fan must be enabled upon detection of a leak</a:t>
          </a:r>
        </a:p>
      </dgm:t>
    </dgm:pt>
    <dgm:pt modelId="{A5F258B1-8833-409B-B899-BEBFB6FCE083}" type="parTrans" cxnId="{C9FE7114-2830-4D23-B851-2BA2A27DD5B5}">
      <dgm:prSet/>
      <dgm:spPr/>
      <dgm:t>
        <a:bodyPr/>
        <a:lstStyle/>
        <a:p>
          <a:endParaRPr lang="en-US"/>
        </a:p>
      </dgm:t>
    </dgm:pt>
    <dgm:pt modelId="{45E0E27C-B239-4388-AC9B-0B3774A857D4}" type="sibTrans" cxnId="{C9FE7114-2830-4D23-B851-2BA2A27DD5B5}">
      <dgm:prSet/>
      <dgm:spPr/>
      <dgm:t>
        <a:bodyPr/>
        <a:lstStyle/>
        <a:p>
          <a:endParaRPr lang="en-US"/>
        </a:p>
      </dgm:t>
    </dgm:pt>
    <dgm:pt modelId="{EA28887E-A582-4618-A4B1-7E95D60D6EA2}">
      <dgm:prSet/>
      <dgm:spPr/>
      <dgm:t>
        <a:bodyPr/>
        <a:lstStyle/>
        <a:p>
          <a:r>
            <a:rPr lang="en-US" dirty="0"/>
            <a:t>The space shall be provided with an exhaust or transfer fan. Fans used to exhaust air from the space or transfer air to a separate indoor space shall comply with Equation 7-10</a:t>
          </a:r>
        </a:p>
      </dgm:t>
    </dgm:pt>
    <dgm:pt modelId="{E98ED32B-44E4-4FBB-9A82-844D60082A22}" type="parTrans" cxnId="{375EFE3C-CB8E-4775-9F05-176AE211990C}">
      <dgm:prSet/>
      <dgm:spPr/>
      <dgm:t>
        <a:bodyPr/>
        <a:lstStyle/>
        <a:p>
          <a:endParaRPr lang="en-US"/>
        </a:p>
      </dgm:t>
    </dgm:pt>
    <dgm:pt modelId="{8EAF3F5D-73AA-4BAF-9F56-1E6EF53EA585}" type="sibTrans" cxnId="{375EFE3C-CB8E-4775-9F05-176AE211990C}">
      <dgm:prSet/>
      <dgm:spPr/>
      <dgm:t>
        <a:bodyPr/>
        <a:lstStyle/>
        <a:p>
          <a:endParaRPr lang="en-US"/>
        </a:p>
      </dgm:t>
    </dgm:pt>
    <dgm:pt modelId="{8D79BA47-1BF7-4508-B16F-0629ACDBF4A7}">
      <dgm:prSet/>
      <dgm:spPr/>
      <dgm:t>
        <a:bodyPr/>
        <a:lstStyle/>
        <a:p>
          <a:r>
            <a:rPr lang="en-US"/>
            <a:t>Other energy codes may prohibit continuous fan operation</a:t>
          </a:r>
        </a:p>
      </dgm:t>
    </dgm:pt>
    <dgm:pt modelId="{848E0B7C-481E-405C-83A0-0DE2260155CD}" type="parTrans" cxnId="{24A402BE-4DA2-4E34-858A-0974C8E875EA}">
      <dgm:prSet/>
      <dgm:spPr/>
      <dgm:t>
        <a:bodyPr/>
        <a:lstStyle/>
        <a:p>
          <a:endParaRPr lang="en-US"/>
        </a:p>
      </dgm:t>
    </dgm:pt>
    <dgm:pt modelId="{F3E768E2-2270-40E8-A055-FEAF98906E56}" type="sibTrans" cxnId="{24A402BE-4DA2-4E34-858A-0974C8E875EA}">
      <dgm:prSet/>
      <dgm:spPr/>
      <dgm:t>
        <a:bodyPr/>
        <a:lstStyle/>
        <a:p>
          <a:endParaRPr lang="en-US"/>
        </a:p>
      </dgm:t>
    </dgm:pt>
    <dgm:pt modelId="{E6B3D140-A1C1-42EE-9D92-44274929446D}">
      <dgm:prSet/>
      <dgm:spPr/>
      <dgm:t>
        <a:bodyPr/>
        <a:lstStyle/>
        <a:p>
          <a:r>
            <a:rPr lang="en-US"/>
            <a:t>it can be to an alternative space</a:t>
          </a:r>
        </a:p>
      </dgm:t>
    </dgm:pt>
    <dgm:pt modelId="{DDD584C2-EF59-4154-A7D1-788E849B2EDE}" type="parTrans" cxnId="{C97275D8-C9DC-45F1-BE18-9E2147BB8DD5}">
      <dgm:prSet/>
      <dgm:spPr/>
      <dgm:t>
        <a:bodyPr/>
        <a:lstStyle/>
        <a:p>
          <a:endParaRPr lang="en-US"/>
        </a:p>
      </dgm:t>
    </dgm:pt>
    <dgm:pt modelId="{2D48ACBB-F3B7-4A67-936B-9F1BE25DC0E8}" type="sibTrans" cxnId="{C97275D8-C9DC-45F1-BE18-9E2147BB8DD5}">
      <dgm:prSet/>
      <dgm:spPr/>
      <dgm:t>
        <a:bodyPr/>
        <a:lstStyle/>
        <a:p>
          <a:endParaRPr lang="en-US"/>
        </a:p>
      </dgm:t>
    </dgm:pt>
    <dgm:pt modelId="{9F0D3812-A8F0-466A-BDA8-8A7ECFBEA78F}" type="pres">
      <dgm:prSet presAssocID="{346745AF-C816-4AB5-A89D-22F413144C67}" presName="linear" presStyleCnt="0">
        <dgm:presLayoutVars>
          <dgm:animLvl val="lvl"/>
          <dgm:resizeHandles val="exact"/>
        </dgm:presLayoutVars>
      </dgm:prSet>
      <dgm:spPr/>
    </dgm:pt>
    <dgm:pt modelId="{585BD85D-D468-4576-B1A8-A9A00378D67D}" type="pres">
      <dgm:prSet presAssocID="{81252D17-1FC8-4C56-A195-D2F537778B33}" presName="parentText" presStyleLbl="node1" presStyleIdx="0" presStyleCnt="6" custLinFactY="-58650" custLinFactNeighborX="-650" custLinFactNeighborY="-100000">
        <dgm:presLayoutVars>
          <dgm:chMax val="0"/>
          <dgm:bulletEnabled val="1"/>
        </dgm:presLayoutVars>
      </dgm:prSet>
      <dgm:spPr/>
    </dgm:pt>
    <dgm:pt modelId="{05DF545F-62E2-4A0F-88D0-6D849617EF3D}" type="pres">
      <dgm:prSet presAssocID="{81252D17-1FC8-4C56-A195-D2F537778B33}" presName="childText" presStyleLbl="revTx" presStyleIdx="0" presStyleCnt="4">
        <dgm:presLayoutVars>
          <dgm:bulletEnabled val="1"/>
        </dgm:presLayoutVars>
      </dgm:prSet>
      <dgm:spPr/>
    </dgm:pt>
    <dgm:pt modelId="{3FBB6A91-C857-41A8-896E-B08E6FF3FE39}" type="pres">
      <dgm:prSet presAssocID="{363A7422-C5DE-4A9C-B259-BED8DE9995F6}" presName="parentText" presStyleLbl="node1" presStyleIdx="1" presStyleCnt="6">
        <dgm:presLayoutVars>
          <dgm:chMax val="0"/>
          <dgm:bulletEnabled val="1"/>
        </dgm:presLayoutVars>
      </dgm:prSet>
      <dgm:spPr/>
    </dgm:pt>
    <dgm:pt modelId="{831930E3-C061-46B5-8C32-E3591918B86F}" type="pres">
      <dgm:prSet presAssocID="{363A7422-C5DE-4A9C-B259-BED8DE9995F6}" presName="childText" presStyleLbl="revTx" presStyleIdx="1" presStyleCnt="4">
        <dgm:presLayoutVars>
          <dgm:bulletEnabled val="1"/>
        </dgm:presLayoutVars>
      </dgm:prSet>
      <dgm:spPr/>
    </dgm:pt>
    <dgm:pt modelId="{47301929-5021-4F46-A9F1-49008D1C4238}" type="pres">
      <dgm:prSet presAssocID="{1C617C48-AE49-4777-B41B-045E29391A78}" presName="parentText" presStyleLbl="node1" presStyleIdx="2" presStyleCnt="6">
        <dgm:presLayoutVars>
          <dgm:chMax val="0"/>
          <dgm:bulletEnabled val="1"/>
        </dgm:presLayoutVars>
      </dgm:prSet>
      <dgm:spPr/>
    </dgm:pt>
    <dgm:pt modelId="{DCCDE012-4BC0-4EB5-B817-AFA5A2FD971C}" type="pres">
      <dgm:prSet presAssocID="{1C617C48-AE49-4777-B41B-045E29391A78}" presName="childText" presStyleLbl="revTx" presStyleIdx="2" presStyleCnt="4">
        <dgm:presLayoutVars>
          <dgm:bulletEnabled val="1"/>
        </dgm:presLayoutVars>
      </dgm:prSet>
      <dgm:spPr/>
    </dgm:pt>
    <dgm:pt modelId="{731E8C48-AC3E-4144-BEBF-CF45AE4899D8}" type="pres">
      <dgm:prSet presAssocID="{AB0E1BF7-13E9-465F-B882-F961C3A4D7D2}" presName="parentText" presStyleLbl="node1" presStyleIdx="3" presStyleCnt="6">
        <dgm:presLayoutVars>
          <dgm:chMax val="0"/>
          <dgm:bulletEnabled val="1"/>
        </dgm:presLayoutVars>
      </dgm:prSet>
      <dgm:spPr/>
    </dgm:pt>
    <dgm:pt modelId="{B4EDF2F0-90C5-4BFA-B540-7AFCEB781289}" type="pres">
      <dgm:prSet presAssocID="{AB0E1BF7-13E9-465F-B882-F961C3A4D7D2}" presName="childText" presStyleLbl="revTx" presStyleIdx="3" presStyleCnt="4">
        <dgm:presLayoutVars>
          <dgm:bulletEnabled val="1"/>
        </dgm:presLayoutVars>
      </dgm:prSet>
      <dgm:spPr/>
    </dgm:pt>
    <dgm:pt modelId="{8172DA49-782E-4143-B4D1-12129D58B089}" type="pres">
      <dgm:prSet presAssocID="{85AAD185-C7D5-4417-8C52-70B7B045FAF1}" presName="parentText" presStyleLbl="node1" presStyleIdx="4" presStyleCnt="6">
        <dgm:presLayoutVars>
          <dgm:chMax val="0"/>
          <dgm:bulletEnabled val="1"/>
        </dgm:presLayoutVars>
      </dgm:prSet>
      <dgm:spPr/>
    </dgm:pt>
    <dgm:pt modelId="{BE6122F5-EC41-4287-BAC2-AA2512BB85EE}" type="pres">
      <dgm:prSet presAssocID="{5649B868-AFF1-4874-BF2D-BF6A1FF0A146}" presName="spacer" presStyleCnt="0"/>
      <dgm:spPr/>
    </dgm:pt>
    <dgm:pt modelId="{59D00208-6BAE-4390-BCD7-6E8013CE8BAB}" type="pres">
      <dgm:prSet presAssocID="{F5769A45-7F39-4CAC-8867-E8CC0ECAA7EE}" presName="parentText" presStyleLbl="node1" presStyleIdx="5" presStyleCnt="6">
        <dgm:presLayoutVars>
          <dgm:chMax val="0"/>
          <dgm:bulletEnabled val="1"/>
        </dgm:presLayoutVars>
      </dgm:prSet>
      <dgm:spPr/>
    </dgm:pt>
  </dgm:ptLst>
  <dgm:cxnLst>
    <dgm:cxn modelId="{2ACB5001-4C48-4D15-9FE0-78B36FCCFCEF}" type="presOf" srcId="{EEC1E93D-E236-4B44-B1A1-9480EF92A725}" destId="{05DF545F-62E2-4A0F-88D0-6D849617EF3D}" srcOrd="0" destOrd="0" presId="urn:microsoft.com/office/officeart/2005/8/layout/vList2"/>
    <dgm:cxn modelId="{D599AC12-97CC-444B-AC51-855694E4C4EE}" type="presOf" srcId="{1C617C48-AE49-4777-B41B-045E29391A78}" destId="{47301929-5021-4F46-A9F1-49008D1C4238}" srcOrd="0" destOrd="0" presId="urn:microsoft.com/office/officeart/2005/8/layout/vList2"/>
    <dgm:cxn modelId="{C9FE7114-2830-4D23-B851-2BA2A27DD5B5}" srcId="{81252D17-1FC8-4C56-A195-D2F537778B33}" destId="{EEC1E93D-E236-4B44-B1A1-9480EF92A725}" srcOrd="0" destOrd="0" parTransId="{A5F258B1-8833-409B-B899-BEBFB6FCE083}" sibTransId="{45E0E27C-B239-4388-AC9B-0B3774A857D4}"/>
    <dgm:cxn modelId="{F4064B1A-FCA1-4C3D-87A6-95245CF89B55}" type="presOf" srcId="{EA28887E-A582-4618-A4B1-7E95D60D6EA2}" destId="{831930E3-C061-46B5-8C32-E3591918B86F}" srcOrd="0" destOrd="0" presId="urn:microsoft.com/office/officeart/2005/8/layout/vList2"/>
    <dgm:cxn modelId="{361C7922-7A99-45D4-BBED-DE276FD00B1F}" type="presOf" srcId="{8D79BA47-1BF7-4508-B16F-0629ACDBF4A7}" destId="{DCCDE012-4BC0-4EB5-B817-AFA5A2FD971C}" srcOrd="0" destOrd="0" presId="urn:microsoft.com/office/officeart/2005/8/layout/vList2"/>
    <dgm:cxn modelId="{10FFA637-17E1-4CDD-97FC-3A2B565951CB}" type="presOf" srcId="{363A7422-C5DE-4A9C-B259-BED8DE9995F6}" destId="{3FBB6A91-C857-41A8-896E-B08E6FF3FE39}" srcOrd="0" destOrd="0" presId="urn:microsoft.com/office/officeart/2005/8/layout/vList2"/>
    <dgm:cxn modelId="{2336B639-7EB6-4CC8-898B-DD63E77DB990}" type="presOf" srcId="{E6B3D140-A1C1-42EE-9D92-44274929446D}" destId="{B4EDF2F0-90C5-4BFA-B540-7AFCEB781289}" srcOrd="0" destOrd="0" presId="urn:microsoft.com/office/officeart/2005/8/layout/vList2"/>
    <dgm:cxn modelId="{375EFE3C-CB8E-4775-9F05-176AE211990C}" srcId="{363A7422-C5DE-4A9C-B259-BED8DE9995F6}" destId="{EA28887E-A582-4618-A4B1-7E95D60D6EA2}" srcOrd="0" destOrd="0" parTransId="{E98ED32B-44E4-4FBB-9A82-844D60082A22}" sibTransId="{8EAF3F5D-73AA-4BAF-9F56-1E6EF53EA585}"/>
    <dgm:cxn modelId="{8BC5F571-16B5-4371-9831-5AA27263B789}" srcId="{346745AF-C816-4AB5-A89D-22F413144C67}" destId="{85AAD185-C7D5-4417-8C52-70B7B045FAF1}" srcOrd="4" destOrd="0" parTransId="{3BEBF2F1-2468-476F-8831-859E09318EDA}" sibTransId="{5649B868-AFF1-4874-BF2D-BF6A1FF0A146}"/>
    <dgm:cxn modelId="{450DC972-D97E-497F-9880-FFEFC2540332}" type="presOf" srcId="{346745AF-C816-4AB5-A89D-22F413144C67}" destId="{9F0D3812-A8F0-466A-BDA8-8A7ECFBEA78F}" srcOrd="0" destOrd="0" presId="urn:microsoft.com/office/officeart/2005/8/layout/vList2"/>
    <dgm:cxn modelId="{E4183181-350B-45BE-8ADA-4B0CBAD4D9C6}" srcId="{346745AF-C816-4AB5-A89D-22F413144C67}" destId="{81252D17-1FC8-4C56-A195-D2F537778B33}" srcOrd="0" destOrd="0" parTransId="{633F4800-A130-40B6-A321-AACE48DE853C}" sibTransId="{BA3DC9E3-0491-4ACF-9B3B-2E2D0688AB9A}"/>
    <dgm:cxn modelId="{25292C90-2737-409C-94E1-98B5A8A6CEA6}" srcId="{346745AF-C816-4AB5-A89D-22F413144C67}" destId="{1C617C48-AE49-4777-B41B-045E29391A78}" srcOrd="2" destOrd="0" parTransId="{72EFB2D5-7AA3-4E8D-B76D-2E9E15773BB7}" sibTransId="{D7AFB2E5-A9D8-4EEB-ADB2-4B2094110D35}"/>
    <dgm:cxn modelId="{09A89096-F4AE-4AF2-A57D-9B988A0BDCE5}" type="presOf" srcId="{81252D17-1FC8-4C56-A195-D2F537778B33}" destId="{585BD85D-D468-4576-B1A8-A9A00378D67D}" srcOrd="0" destOrd="0" presId="urn:microsoft.com/office/officeart/2005/8/layout/vList2"/>
    <dgm:cxn modelId="{E01A879F-3115-48AB-AD42-DFDE1D1378C7}" srcId="{346745AF-C816-4AB5-A89D-22F413144C67}" destId="{F5769A45-7F39-4CAC-8867-E8CC0ECAA7EE}" srcOrd="5" destOrd="0" parTransId="{6366BC3D-9CC9-4FAF-AC91-B031645DF1EA}" sibTransId="{71736A00-B5C9-4BA8-B52C-EE0B326401E8}"/>
    <dgm:cxn modelId="{DD9865A3-CE2D-4421-848C-2984363C2C23}" type="presOf" srcId="{85AAD185-C7D5-4417-8C52-70B7B045FAF1}" destId="{8172DA49-782E-4143-B4D1-12129D58B089}" srcOrd="0" destOrd="0" presId="urn:microsoft.com/office/officeart/2005/8/layout/vList2"/>
    <dgm:cxn modelId="{D383F7B5-202C-4AEA-9342-C42352E46015}" type="presOf" srcId="{AB0E1BF7-13E9-465F-B882-F961C3A4D7D2}" destId="{731E8C48-AC3E-4144-BEBF-CF45AE4899D8}" srcOrd="0" destOrd="0" presId="urn:microsoft.com/office/officeart/2005/8/layout/vList2"/>
    <dgm:cxn modelId="{24A402BE-4DA2-4E34-858A-0974C8E875EA}" srcId="{1C617C48-AE49-4777-B41B-045E29391A78}" destId="{8D79BA47-1BF7-4508-B16F-0629ACDBF4A7}" srcOrd="0" destOrd="0" parTransId="{848E0B7C-481E-405C-83A0-0DE2260155CD}" sibTransId="{F3E768E2-2270-40E8-A055-FEAF98906E56}"/>
    <dgm:cxn modelId="{E5B976C2-2E22-40C0-9535-73A4100D00AA}" srcId="{346745AF-C816-4AB5-A89D-22F413144C67}" destId="{AB0E1BF7-13E9-465F-B882-F961C3A4D7D2}" srcOrd="3" destOrd="0" parTransId="{423CFCD9-BD10-4FDC-8FB5-3F2B480A9677}" sibTransId="{4ED34069-523D-4F07-BEDF-7B463B5F24A7}"/>
    <dgm:cxn modelId="{9FBCC1D2-B93F-4BAD-99F9-B997413E2E57}" srcId="{346745AF-C816-4AB5-A89D-22F413144C67}" destId="{363A7422-C5DE-4A9C-B259-BED8DE9995F6}" srcOrd="1" destOrd="0" parTransId="{FF17C9DB-48CB-4052-999F-DB15E1EAFADF}" sibTransId="{5713C73F-3092-4CD3-A93A-9F4C424BEEDD}"/>
    <dgm:cxn modelId="{7830F4D7-DA8E-46F5-A8E5-5C542FB46824}" type="presOf" srcId="{F5769A45-7F39-4CAC-8867-E8CC0ECAA7EE}" destId="{59D00208-6BAE-4390-BCD7-6E8013CE8BAB}" srcOrd="0" destOrd="0" presId="urn:microsoft.com/office/officeart/2005/8/layout/vList2"/>
    <dgm:cxn modelId="{C97275D8-C9DC-45F1-BE18-9E2147BB8DD5}" srcId="{AB0E1BF7-13E9-465F-B882-F961C3A4D7D2}" destId="{E6B3D140-A1C1-42EE-9D92-44274929446D}" srcOrd="0" destOrd="0" parTransId="{DDD584C2-EF59-4154-A7D1-788E849B2EDE}" sibTransId="{2D48ACBB-F3B7-4A67-936B-9F1BE25DC0E8}"/>
    <dgm:cxn modelId="{07AEB787-9139-435F-BCC9-79E4A76F4AC4}" type="presParOf" srcId="{9F0D3812-A8F0-466A-BDA8-8A7ECFBEA78F}" destId="{585BD85D-D468-4576-B1A8-A9A00378D67D}" srcOrd="0" destOrd="0" presId="urn:microsoft.com/office/officeart/2005/8/layout/vList2"/>
    <dgm:cxn modelId="{D47A1940-6800-4F62-9077-DADEEE44FC6D}" type="presParOf" srcId="{9F0D3812-A8F0-466A-BDA8-8A7ECFBEA78F}" destId="{05DF545F-62E2-4A0F-88D0-6D849617EF3D}" srcOrd="1" destOrd="0" presId="urn:microsoft.com/office/officeart/2005/8/layout/vList2"/>
    <dgm:cxn modelId="{AA279B51-0BEB-4831-927F-024BE9B505EA}" type="presParOf" srcId="{9F0D3812-A8F0-466A-BDA8-8A7ECFBEA78F}" destId="{3FBB6A91-C857-41A8-896E-B08E6FF3FE39}" srcOrd="2" destOrd="0" presId="urn:microsoft.com/office/officeart/2005/8/layout/vList2"/>
    <dgm:cxn modelId="{D3C0A343-41B4-4DD2-89A1-FBB9EB98CD45}" type="presParOf" srcId="{9F0D3812-A8F0-466A-BDA8-8A7ECFBEA78F}" destId="{831930E3-C061-46B5-8C32-E3591918B86F}" srcOrd="3" destOrd="0" presId="urn:microsoft.com/office/officeart/2005/8/layout/vList2"/>
    <dgm:cxn modelId="{D9A246D3-1790-4713-9AB1-101FC2B9DF3C}" type="presParOf" srcId="{9F0D3812-A8F0-466A-BDA8-8A7ECFBEA78F}" destId="{47301929-5021-4F46-A9F1-49008D1C4238}" srcOrd="4" destOrd="0" presId="urn:microsoft.com/office/officeart/2005/8/layout/vList2"/>
    <dgm:cxn modelId="{C3D61DB7-51D0-4765-9FC7-FD810BC84136}" type="presParOf" srcId="{9F0D3812-A8F0-466A-BDA8-8A7ECFBEA78F}" destId="{DCCDE012-4BC0-4EB5-B817-AFA5A2FD971C}" srcOrd="5" destOrd="0" presId="urn:microsoft.com/office/officeart/2005/8/layout/vList2"/>
    <dgm:cxn modelId="{BB5EB844-31FF-42CE-850E-FCBC800F1BEB}" type="presParOf" srcId="{9F0D3812-A8F0-466A-BDA8-8A7ECFBEA78F}" destId="{731E8C48-AC3E-4144-BEBF-CF45AE4899D8}" srcOrd="6" destOrd="0" presId="urn:microsoft.com/office/officeart/2005/8/layout/vList2"/>
    <dgm:cxn modelId="{14782F5E-EF41-4869-9FAC-6CC596B6D521}" type="presParOf" srcId="{9F0D3812-A8F0-466A-BDA8-8A7ECFBEA78F}" destId="{B4EDF2F0-90C5-4BFA-B540-7AFCEB781289}" srcOrd="7" destOrd="0" presId="urn:microsoft.com/office/officeart/2005/8/layout/vList2"/>
    <dgm:cxn modelId="{24CC2D1C-BB63-483D-B659-7C23839F77CD}" type="presParOf" srcId="{9F0D3812-A8F0-466A-BDA8-8A7ECFBEA78F}" destId="{8172DA49-782E-4143-B4D1-12129D58B089}" srcOrd="8" destOrd="0" presId="urn:microsoft.com/office/officeart/2005/8/layout/vList2"/>
    <dgm:cxn modelId="{C2AAE459-41E3-4DD9-8489-9247BCA3122B}" type="presParOf" srcId="{9F0D3812-A8F0-466A-BDA8-8A7ECFBEA78F}" destId="{BE6122F5-EC41-4287-BAC2-AA2512BB85EE}" srcOrd="9" destOrd="0" presId="urn:microsoft.com/office/officeart/2005/8/layout/vList2"/>
    <dgm:cxn modelId="{5A266B93-58A5-4F5C-B526-3C157A532C76}" type="presParOf" srcId="{9F0D3812-A8F0-466A-BDA8-8A7ECFBEA78F}" destId="{59D00208-6BAE-4390-BCD7-6E8013CE8BA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10E922-FE9B-49E7-A1D2-D6CC1C40B1C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A38C11D-656C-4440-AE4A-CE20EAA0967D}">
      <dgm:prSet phldrT="[Text]"/>
      <dgm:spPr/>
      <dgm:t>
        <a:bodyPr/>
        <a:lstStyle/>
        <a:p>
          <a:r>
            <a:rPr lang="en-US"/>
            <a:t>CO2eq Phasedown</a:t>
          </a:r>
        </a:p>
      </dgm:t>
    </dgm:pt>
    <dgm:pt modelId="{0E23F50D-5D21-46CF-A2FE-F573C305ABB1}" type="parTrans" cxnId="{2FD17876-AAB0-4812-830E-87089DA937A6}">
      <dgm:prSet/>
      <dgm:spPr/>
      <dgm:t>
        <a:bodyPr/>
        <a:lstStyle/>
        <a:p>
          <a:endParaRPr lang="en-US"/>
        </a:p>
      </dgm:t>
    </dgm:pt>
    <dgm:pt modelId="{E04470E8-25C8-42B1-9D1D-CA9ED5CBF34D}" type="sibTrans" cxnId="{2FD17876-AAB0-4812-830E-87089DA937A6}">
      <dgm:prSet/>
      <dgm:spPr/>
      <dgm:t>
        <a:bodyPr/>
        <a:lstStyle/>
        <a:p>
          <a:endParaRPr lang="en-US"/>
        </a:p>
      </dgm:t>
    </dgm:pt>
    <dgm:pt modelId="{F7D5374E-23F8-4981-B904-4C633F3E9FDC}">
      <dgm:prSet phldrT="[Text]"/>
      <dgm:spPr/>
      <dgm:t>
        <a:bodyPr/>
        <a:lstStyle/>
        <a:p>
          <a:r>
            <a:rPr lang="en-US"/>
            <a:t>Baseline over 300 million metric </a:t>
          </a:r>
          <a:r>
            <a:rPr lang="en-US" err="1"/>
            <a:t>tonnes</a:t>
          </a:r>
          <a:r>
            <a:rPr lang="en-US"/>
            <a:t> CO2 equivalency</a:t>
          </a:r>
        </a:p>
      </dgm:t>
    </dgm:pt>
    <dgm:pt modelId="{214A9184-E06E-43C2-98B2-06DA4BBBBE61}" type="parTrans" cxnId="{3FC7CED8-E5A4-47E3-8049-810AF5A71D3A}">
      <dgm:prSet/>
      <dgm:spPr/>
      <dgm:t>
        <a:bodyPr/>
        <a:lstStyle/>
        <a:p>
          <a:endParaRPr lang="en-US"/>
        </a:p>
      </dgm:t>
    </dgm:pt>
    <dgm:pt modelId="{449E3C86-8BB7-4A40-BE1B-FE34A0871AEB}" type="sibTrans" cxnId="{3FC7CED8-E5A4-47E3-8049-810AF5A71D3A}">
      <dgm:prSet/>
      <dgm:spPr/>
      <dgm:t>
        <a:bodyPr/>
        <a:lstStyle/>
        <a:p>
          <a:endParaRPr lang="en-US"/>
        </a:p>
      </dgm:t>
    </dgm:pt>
    <dgm:pt modelId="{AFD574F4-9BB8-4CE5-ADAA-88D0EDB1BB7A}">
      <dgm:prSet phldrT="[Text]"/>
      <dgm:spPr/>
      <dgm:t>
        <a:bodyPr/>
        <a:lstStyle/>
        <a:p>
          <a:r>
            <a:rPr lang="en-US"/>
            <a:t>Phases down creating supply shortage of HFCs</a:t>
          </a:r>
        </a:p>
      </dgm:t>
    </dgm:pt>
    <dgm:pt modelId="{58E09EE5-B3E9-45F1-9439-B1646C80F2DD}" type="parTrans" cxnId="{939EC457-4D90-429F-8A56-425B2CB26611}">
      <dgm:prSet/>
      <dgm:spPr/>
      <dgm:t>
        <a:bodyPr/>
        <a:lstStyle/>
        <a:p>
          <a:endParaRPr lang="en-US"/>
        </a:p>
      </dgm:t>
    </dgm:pt>
    <dgm:pt modelId="{B61E5D3A-B855-47BC-B73A-C46E0B29482D}" type="sibTrans" cxnId="{939EC457-4D90-429F-8A56-425B2CB26611}">
      <dgm:prSet/>
      <dgm:spPr/>
      <dgm:t>
        <a:bodyPr/>
        <a:lstStyle/>
        <a:p>
          <a:endParaRPr lang="en-US"/>
        </a:p>
      </dgm:t>
    </dgm:pt>
    <dgm:pt modelId="{1D4D60BD-9468-4C53-95CC-DE409BD6E6CA}">
      <dgm:prSet phldrT="[Text]"/>
      <dgm:spPr/>
      <dgm:t>
        <a:bodyPr/>
        <a:lstStyle/>
        <a:p>
          <a:r>
            <a:rPr lang="en-US"/>
            <a:t>Not refrigerant specific – not a phaseout</a:t>
          </a:r>
        </a:p>
      </dgm:t>
    </dgm:pt>
    <dgm:pt modelId="{539B5DAF-EF56-477B-A463-E430A5EE47E0}" type="parTrans" cxnId="{005AF510-191A-4BB3-9C2B-96F30CD85B5B}">
      <dgm:prSet/>
      <dgm:spPr/>
      <dgm:t>
        <a:bodyPr/>
        <a:lstStyle/>
        <a:p>
          <a:endParaRPr lang="en-US"/>
        </a:p>
      </dgm:t>
    </dgm:pt>
    <dgm:pt modelId="{FE056899-F6F5-49A3-BA9C-6D1FB9746108}" type="sibTrans" cxnId="{005AF510-191A-4BB3-9C2B-96F30CD85B5B}">
      <dgm:prSet/>
      <dgm:spPr/>
      <dgm:t>
        <a:bodyPr/>
        <a:lstStyle/>
        <a:p>
          <a:endParaRPr lang="en-US"/>
        </a:p>
      </dgm:t>
    </dgm:pt>
    <dgm:pt modelId="{8B24BF01-E774-4C0F-BCDD-EA7BD13E164E}">
      <dgm:prSet phldrT="[Text]"/>
      <dgm:spPr/>
      <dgm:t>
        <a:bodyPr/>
        <a:lstStyle/>
        <a:p>
          <a:r>
            <a:rPr lang="en-US"/>
            <a:t>All bulk virgin HFCs in all sectors</a:t>
          </a:r>
        </a:p>
      </dgm:t>
    </dgm:pt>
    <dgm:pt modelId="{F859465E-ECA8-4566-9D5B-27C7D6C0F57D}" type="parTrans" cxnId="{A5F67A1C-4DCF-4A99-B931-5CA4F0E5FE8C}">
      <dgm:prSet/>
      <dgm:spPr/>
      <dgm:t>
        <a:bodyPr/>
        <a:lstStyle/>
        <a:p>
          <a:endParaRPr lang="en-US"/>
        </a:p>
      </dgm:t>
    </dgm:pt>
    <dgm:pt modelId="{31E6BD2B-F3BE-4231-9651-F09CAB136272}" type="sibTrans" cxnId="{A5F67A1C-4DCF-4A99-B931-5CA4F0E5FE8C}">
      <dgm:prSet/>
      <dgm:spPr/>
      <dgm:t>
        <a:bodyPr/>
        <a:lstStyle/>
        <a:p>
          <a:endParaRPr lang="en-US"/>
        </a:p>
      </dgm:t>
    </dgm:pt>
    <dgm:pt modelId="{428322D0-2814-41A5-AE14-943F9B557073}">
      <dgm:prSet phldrT="[Text]"/>
      <dgm:spPr/>
      <dgm:t>
        <a:bodyPr/>
        <a:lstStyle/>
        <a:p>
          <a:r>
            <a:rPr lang="en-US"/>
            <a:t>Produced in USA and imported</a:t>
          </a:r>
        </a:p>
      </dgm:t>
    </dgm:pt>
    <dgm:pt modelId="{90340F74-8534-4A01-8AF6-6DCD8985B8E9}" type="parTrans" cxnId="{28F5AE7D-BA4E-4F71-995C-888248C050BE}">
      <dgm:prSet/>
      <dgm:spPr/>
      <dgm:t>
        <a:bodyPr/>
        <a:lstStyle/>
        <a:p>
          <a:endParaRPr lang="en-US"/>
        </a:p>
      </dgm:t>
    </dgm:pt>
    <dgm:pt modelId="{F643DCAF-AE71-4AEA-AE96-DFAA39AD9C9E}" type="sibTrans" cxnId="{28F5AE7D-BA4E-4F71-995C-888248C050BE}">
      <dgm:prSet/>
      <dgm:spPr/>
      <dgm:t>
        <a:bodyPr/>
        <a:lstStyle/>
        <a:p>
          <a:endParaRPr lang="en-US"/>
        </a:p>
      </dgm:t>
    </dgm:pt>
    <dgm:pt modelId="{3637B729-CD0E-418D-9616-44A16CCA7C19}">
      <dgm:prSet phldrT="[Text]"/>
      <dgm:spPr/>
      <dgm:t>
        <a:bodyPr/>
        <a:lstStyle/>
        <a:p>
          <a:r>
            <a:rPr lang="en-US"/>
            <a:t>Existing equipment may be serviced</a:t>
          </a:r>
        </a:p>
      </dgm:t>
    </dgm:pt>
    <dgm:pt modelId="{0D7176BB-41EC-45EB-8EF7-BD646CA399A1}" type="parTrans" cxnId="{E369E4E1-5117-433C-BE50-E12F7AEF9531}">
      <dgm:prSet/>
      <dgm:spPr/>
      <dgm:t>
        <a:bodyPr/>
        <a:lstStyle/>
        <a:p>
          <a:endParaRPr lang="en-US"/>
        </a:p>
      </dgm:t>
    </dgm:pt>
    <dgm:pt modelId="{3D2F2534-7735-4A65-A302-473504817F10}" type="sibTrans" cxnId="{E369E4E1-5117-433C-BE50-E12F7AEF9531}">
      <dgm:prSet/>
      <dgm:spPr/>
      <dgm:t>
        <a:bodyPr/>
        <a:lstStyle/>
        <a:p>
          <a:endParaRPr lang="en-US"/>
        </a:p>
      </dgm:t>
    </dgm:pt>
    <dgm:pt modelId="{19CCCAA8-3C73-46E7-B243-AA9DCC3C1F13}">
      <dgm:prSet phldrT="[Text]"/>
      <dgm:spPr/>
      <dgm:t>
        <a:bodyPr/>
        <a:lstStyle/>
        <a:p>
          <a:r>
            <a:rPr lang="en-US"/>
            <a:t>Installed base can be serviced</a:t>
          </a:r>
        </a:p>
      </dgm:t>
    </dgm:pt>
    <dgm:pt modelId="{AB8A463B-18C3-4AF9-9EE0-9FDD4A2E5632}" type="parTrans" cxnId="{A8B94778-F729-4250-9693-BB561A724C0E}">
      <dgm:prSet/>
      <dgm:spPr/>
      <dgm:t>
        <a:bodyPr/>
        <a:lstStyle/>
        <a:p>
          <a:endParaRPr lang="en-US"/>
        </a:p>
      </dgm:t>
    </dgm:pt>
    <dgm:pt modelId="{0AA0E12F-416A-4C72-AEC5-875CF72BAA06}" type="sibTrans" cxnId="{A8B94778-F729-4250-9693-BB561A724C0E}">
      <dgm:prSet/>
      <dgm:spPr/>
      <dgm:t>
        <a:bodyPr/>
        <a:lstStyle/>
        <a:p>
          <a:endParaRPr lang="en-US"/>
        </a:p>
      </dgm:t>
    </dgm:pt>
    <dgm:pt modelId="{C3D4EDA9-F10A-4DF2-88AE-82D79CD93F82}">
      <dgm:prSet phldrT="[Text]"/>
      <dgm:spPr/>
      <dgm:t>
        <a:bodyPr/>
        <a:lstStyle/>
        <a:p>
          <a:r>
            <a:rPr lang="en-US"/>
            <a:t>Will need to transition to lower GWP refrigerants</a:t>
          </a:r>
        </a:p>
      </dgm:t>
    </dgm:pt>
    <dgm:pt modelId="{981B16C8-A5BE-4204-A12D-F9B1E6EDDF24}" type="parTrans" cxnId="{282F2DDD-3179-4CD7-961C-446CF7B04D86}">
      <dgm:prSet/>
      <dgm:spPr/>
      <dgm:t>
        <a:bodyPr/>
        <a:lstStyle/>
        <a:p>
          <a:endParaRPr lang="en-US"/>
        </a:p>
      </dgm:t>
    </dgm:pt>
    <dgm:pt modelId="{2D4603DA-E02B-4FCF-8B06-15C28CB34B6F}" type="sibTrans" cxnId="{282F2DDD-3179-4CD7-961C-446CF7B04D86}">
      <dgm:prSet/>
      <dgm:spPr/>
      <dgm:t>
        <a:bodyPr/>
        <a:lstStyle/>
        <a:p>
          <a:endParaRPr lang="en-US"/>
        </a:p>
      </dgm:t>
    </dgm:pt>
    <dgm:pt modelId="{CD457AFD-0B1A-42D0-89E4-095C386B4BD8}" type="pres">
      <dgm:prSet presAssocID="{5110E922-FE9B-49E7-A1D2-D6CC1C40B1CA}" presName="linear" presStyleCnt="0">
        <dgm:presLayoutVars>
          <dgm:dir/>
          <dgm:resizeHandles val="exact"/>
        </dgm:presLayoutVars>
      </dgm:prSet>
      <dgm:spPr/>
    </dgm:pt>
    <dgm:pt modelId="{688B501C-4299-4463-B389-A158DB8D04E1}" type="pres">
      <dgm:prSet presAssocID="{9A38C11D-656C-4440-AE4A-CE20EAA0967D}" presName="comp" presStyleCnt="0"/>
      <dgm:spPr/>
    </dgm:pt>
    <dgm:pt modelId="{540784FA-8808-4DEB-8D00-62A281524F12}" type="pres">
      <dgm:prSet presAssocID="{9A38C11D-656C-4440-AE4A-CE20EAA0967D}" presName="box" presStyleLbl="node1" presStyleIdx="0" presStyleCnt="3" custLinFactNeighborX="-1445" custLinFactNeighborY="-63219"/>
      <dgm:spPr/>
    </dgm:pt>
    <dgm:pt modelId="{ADA6C598-F644-4C15-B631-9DD271612317}" type="pres">
      <dgm:prSet presAssocID="{9A38C11D-656C-4440-AE4A-CE20EAA0967D}"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dgm:spPr>
      <dgm:extLst>
        <a:ext uri="{E40237B7-FDA0-4F09-8148-C483321AD2D9}">
          <dgm14:cNvPr xmlns:dgm14="http://schemas.microsoft.com/office/drawing/2010/diagram" id="0" name="" descr="Downward trend graph with solid fill"/>
        </a:ext>
      </dgm:extLst>
    </dgm:pt>
    <dgm:pt modelId="{44C35C58-C617-46AC-92F8-7F3CBAF780E7}" type="pres">
      <dgm:prSet presAssocID="{9A38C11D-656C-4440-AE4A-CE20EAA0967D}" presName="text" presStyleLbl="node1" presStyleIdx="0" presStyleCnt="3">
        <dgm:presLayoutVars>
          <dgm:bulletEnabled val="1"/>
        </dgm:presLayoutVars>
      </dgm:prSet>
      <dgm:spPr/>
    </dgm:pt>
    <dgm:pt modelId="{09677E34-CE8D-421F-813F-7B4BF9D37747}" type="pres">
      <dgm:prSet presAssocID="{E04470E8-25C8-42B1-9D1D-CA9ED5CBF34D}" presName="spacer" presStyleCnt="0"/>
      <dgm:spPr/>
    </dgm:pt>
    <dgm:pt modelId="{3EC87B4F-EF5D-4AEE-8C33-6A2FE57B1487}" type="pres">
      <dgm:prSet presAssocID="{1D4D60BD-9468-4C53-95CC-DE409BD6E6CA}" presName="comp" presStyleCnt="0"/>
      <dgm:spPr/>
    </dgm:pt>
    <dgm:pt modelId="{480CC829-1DDE-4D25-87C8-34DF770CD789}" type="pres">
      <dgm:prSet presAssocID="{1D4D60BD-9468-4C53-95CC-DE409BD6E6CA}" presName="box" presStyleLbl="node1" presStyleIdx="1" presStyleCnt="3"/>
      <dgm:spPr/>
    </dgm:pt>
    <dgm:pt modelId="{18A95983-7493-421B-B3B6-0ECC8E13267B}" type="pres">
      <dgm:prSet presAssocID="{1D4D60BD-9468-4C53-95CC-DE409BD6E6CA}"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dgm:spPr>
      <dgm:extLst>
        <a:ext uri="{E40237B7-FDA0-4F09-8148-C483321AD2D9}">
          <dgm14:cNvPr xmlns:dgm14="http://schemas.microsoft.com/office/drawing/2010/diagram" id="0" name="" descr="Factory with solid fill"/>
        </a:ext>
      </dgm:extLst>
    </dgm:pt>
    <dgm:pt modelId="{09F29A1D-F826-42DF-B02E-745AE9D980F5}" type="pres">
      <dgm:prSet presAssocID="{1D4D60BD-9468-4C53-95CC-DE409BD6E6CA}" presName="text" presStyleLbl="node1" presStyleIdx="1" presStyleCnt="3">
        <dgm:presLayoutVars>
          <dgm:bulletEnabled val="1"/>
        </dgm:presLayoutVars>
      </dgm:prSet>
      <dgm:spPr/>
    </dgm:pt>
    <dgm:pt modelId="{6ADFC604-A99D-486C-BA30-EE65B9096836}" type="pres">
      <dgm:prSet presAssocID="{FE056899-F6F5-49A3-BA9C-6D1FB9746108}" presName="spacer" presStyleCnt="0"/>
      <dgm:spPr/>
    </dgm:pt>
    <dgm:pt modelId="{10D71DBA-11F6-43C9-976C-0FF2E1A240B3}" type="pres">
      <dgm:prSet presAssocID="{3637B729-CD0E-418D-9616-44A16CCA7C19}" presName="comp" presStyleCnt="0"/>
      <dgm:spPr/>
    </dgm:pt>
    <dgm:pt modelId="{1170F11A-FCAB-4422-9DBA-541CA3A14617}" type="pres">
      <dgm:prSet presAssocID="{3637B729-CD0E-418D-9616-44A16CCA7C19}" presName="box" presStyleLbl="node1" presStyleIdx="2" presStyleCnt="3"/>
      <dgm:spPr/>
    </dgm:pt>
    <dgm:pt modelId="{1C74C21C-E0DC-4CA3-AB05-2CE00A46E0D9}" type="pres">
      <dgm:prSet presAssocID="{3637B729-CD0E-418D-9616-44A16CCA7C19}"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dgm:spPr>
      <dgm:extLst>
        <a:ext uri="{E40237B7-FDA0-4F09-8148-C483321AD2D9}">
          <dgm14:cNvPr xmlns:dgm14="http://schemas.microsoft.com/office/drawing/2010/diagram" id="0" name="" descr="Wrench with solid fill"/>
        </a:ext>
      </dgm:extLst>
    </dgm:pt>
    <dgm:pt modelId="{9A624337-CA7F-4A04-B593-C39E54CA6281}" type="pres">
      <dgm:prSet presAssocID="{3637B729-CD0E-418D-9616-44A16CCA7C19}" presName="text" presStyleLbl="node1" presStyleIdx="2" presStyleCnt="3">
        <dgm:presLayoutVars>
          <dgm:bulletEnabled val="1"/>
        </dgm:presLayoutVars>
      </dgm:prSet>
      <dgm:spPr/>
    </dgm:pt>
  </dgm:ptLst>
  <dgm:cxnLst>
    <dgm:cxn modelId="{005AF510-191A-4BB3-9C2B-96F30CD85B5B}" srcId="{5110E922-FE9B-49E7-A1D2-D6CC1C40B1CA}" destId="{1D4D60BD-9468-4C53-95CC-DE409BD6E6CA}" srcOrd="1" destOrd="0" parTransId="{539B5DAF-EF56-477B-A463-E430A5EE47E0}" sibTransId="{FE056899-F6F5-49A3-BA9C-6D1FB9746108}"/>
    <dgm:cxn modelId="{A5F67A1C-4DCF-4A99-B931-5CA4F0E5FE8C}" srcId="{1D4D60BD-9468-4C53-95CC-DE409BD6E6CA}" destId="{8B24BF01-E774-4C0F-BCDD-EA7BD13E164E}" srcOrd="0" destOrd="0" parTransId="{F859465E-ECA8-4566-9D5B-27C7D6C0F57D}" sibTransId="{31E6BD2B-F3BE-4231-9651-F09CAB136272}"/>
    <dgm:cxn modelId="{D718212D-37E3-4AAD-A982-F5A7710588A2}" type="presOf" srcId="{3637B729-CD0E-418D-9616-44A16CCA7C19}" destId="{9A624337-CA7F-4A04-B593-C39E54CA6281}" srcOrd="1" destOrd="0" presId="urn:microsoft.com/office/officeart/2005/8/layout/vList4"/>
    <dgm:cxn modelId="{B0D11D68-942E-405B-8870-FBDDE436F008}" type="presOf" srcId="{AFD574F4-9BB8-4CE5-ADAA-88D0EDB1BB7A}" destId="{44C35C58-C617-46AC-92F8-7F3CBAF780E7}" srcOrd="1" destOrd="2" presId="urn:microsoft.com/office/officeart/2005/8/layout/vList4"/>
    <dgm:cxn modelId="{7103554B-7D31-4263-A948-F1DF27B8F0CC}" type="presOf" srcId="{1D4D60BD-9468-4C53-95CC-DE409BD6E6CA}" destId="{480CC829-1DDE-4D25-87C8-34DF770CD789}" srcOrd="0" destOrd="0" presId="urn:microsoft.com/office/officeart/2005/8/layout/vList4"/>
    <dgm:cxn modelId="{2FD17876-AAB0-4812-830E-87089DA937A6}" srcId="{5110E922-FE9B-49E7-A1D2-D6CC1C40B1CA}" destId="{9A38C11D-656C-4440-AE4A-CE20EAA0967D}" srcOrd="0" destOrd="0" parTransId="{0E23F50D-5D21-46CF-A2FE-F573C305ABB1}" sibTransId="{E04470E8-25C8-42B1-9D1D-CA9ED5CBF34D}"/>
    <dgm:cxn modelId="{939EC457-4D90-429F-8A56-425B2CB26611}" srcId="{9A38C11D-656C-4440-AE4A-CE20EAA0967D}" destId="{AFD574F4-9BB8-4CE5-ADAA-88D0EDB1BB7A}" srcOrd="1" destOrd="0" parTransId="{58E09EE5-B3E9-45F1-9439-B1646C80F2DD}" sibTransId="{B61E5D3A-B855-47BC-B73A-C46E0B29482D}"/>
    <dgm:cxn modelId="{A8B94778-F729-4250-9693-BB561A724C0E}" srcId="{3637B729-CD0E-418D-9616-44A16CCA7C19}" destId="{19CCCAA8-3C73-46E7-B243-AA9DCC3C1F13}" srcOrd="0" destOrd="0" parTransId="{AB8A463B-18C3-4AF9-9EE0-9FDD4A2E5632}" sibTransId="{0AA0E12F-416A-4C72-AEC5-875CF72BAA06}"/>
    <dgm:cxn modelId="{D0A2845A-FC6D-47AD-95D3-DB061499B745}" type="presOf" srcId="{19CCCAA8-3C73-46E7-B243-AA9DCC3C1F13}" destId="{9A624337-CA7F-4A04-B593-C39E54CA6281}" srcOrd="1" destOrd="1" presId="urn:microsoft.com/office/officeart/2005/8/layout/vList4"/>
    <dgm:cxn modelId="{899DD47B-22E6-4884-BABA-C7C02BEBBFC3}" type="presOf" srcId="{8B24BF01-E774-4C0F-BCDD-EA7BD13E164E}" destId="{480CC829-1DDE-4D25-87C8-34DF770CD789}" srcOrd="0" destOrd="1" presId="urn:microsoft.com/office/officeart/2005/8/layout/vList4"/>
    <dgm:cxn modelId="{28F5AE7D-BA4E-4F71-995C-888248C050BE}" srcId="{1D4D60BD-9468-4C53-95CC-DE409BD6E6CA}" destId="{428322D0-2814-41A5-AE14-943F9B557073}" srcOrd="1" destOrd="0" parTransId="{90340F74-8534-4A01-8AF6-6DCD8985B8E9}" sibTransId="{F643DCAF-AE71-4AEA-AE96-DFAA39AD9C9E}"/>
    <dgm:cxn modelId="{957C757F-548D-40C9-841A-00A56FC0ED94}" type="presOf" srcId="{428322D0-2814-41A5-AE14-943F9B557073}" destId="{09F29A1D-F826-42DF-B02E-745AE9D980F5}" srcOrd="1" destOrd="2" presId="urn:microsoft.com/office/officeart/2005/8/layout/vList4"/>
    <dgm:cxn modelId="{684F3E85-43E8-443C-A085-912B105B6D94}" type="presOf" srcId="{C3D4EDA9-F10A-4DF2-88AE-82D79CD93F82}" destId="{1170F11A-FCAB-4422-9DBA-541CA3A14617}" srcOrd="0" destOrd="2" presId="urn:microsoft.com/office/officeart/2005/8/layout/vList4"/>
    <dgm:cxn modelId="{34AFAA86-3A47-48BD-AA93-ABE787873A3C}" type="presOf" srcId="{8B24BF01-E774-4C0F-BCDD-EA7BD13E164E}" destId="{09F29A1D-F826-42DF-B02E-745AE9D980F5}" srcOrd="1" destOrd="1" presId="urn:microsoft.com/office/officeart/2005/8/layout/vList4"/>
    <dgm:cxn modelId="{BABD158B-078D-45F0-BE2A-7DACB044C5A6}" type="presOf" srcId="{F7D5374E-23F8-4981-B904-4C633F3E9FDC}" destId="{540784FA-8808-4DEB-8D00-62A281524F12}" srcOrd="0" destOrd="1" presId="urn:microsoft.com/office/officeart/2005/8/layout/vList4"/>
    <dgm:cxn modelId="{084DAA9D-AAF3-470B-9AB9-1D30C9F9BC96}" type="presOf" srcId="{19CCCAA8-3C73-46E7-B243-AA9DCC3C1F13}" destId="{1170F11A-FCAB-4422-9DBA-541CA3A14617}" srcOrd="0" destOrd="1" presId="urn:microsoft.com/office/officeart/2005/8/layout/vList4"/>
    <dgm:cxn modelId="{1565ADBC-0F9C-4D7E-889A-6BB2BBC891CE}" type="presOf" srcId="{F7D5374E-23F8-4981-B904-4C633F3E9FDC}" destId="{44C35C58-C617-46AC-92F8-7F3CBAF780E7}" srcOrd="1" destOrd="1" presId="urn:microsoft.com/office/officeart/2005/8/layout/vList4"/>
    <dgm:cxn modelId="{B7BEF8C2-7F54-4183-A575-0713A0200BFE}" type="presOf" srcId="{1D4D60BD-9468-4C53-95CC-DE409BD6E6CA}" destId="{09F29A1D-F826-42DF-B02E-745AE9D980F5}" srcOrd="1" destOrd="0" presId="urn:microsoft.com/office/officeart/2005/8/layout/vList4"/>
    <dgm:cxn modelId="{3F1BDFCF-C3D1-47E4-B29B-95F802F9156E}" type="presOf" srcId="{9A38C11D-656C-4440-AE4A-CE20EAA0967D}" destId="{540784FA-8808-4DEB-8D00-62A281524F12}" srcOrd="0" destOrd="0" presId="urn:microsoft.com/office/officeart/2005/8/layout/vList4"/>
    <dgm:cxn modelId="{F70E59D3-C9AB-485B-B6E0-4D05C65D8FFA}" type="presOf" srcId="{AFD574F4-9BB8-4CE5-ADAA-88D0EDB1BB7A}" destId="{540784FA-8808-4DEB-8D00-62A281524F12}" srcOrd="0" destOrd="2" presId="urn:microsoft.com/office/officeart/2005/8/layout/vList4"/>
    <dgm:cxn modelId="{D59F75D6-A710-44D2-8FCA-403AA17040A0}" type="presOf" srcId="{428322D0-2814-41A5-AE14-943F9B557073}" destId="{480CC829-1DDE-4D25-87C8-34DF770CD789}" srcOrd="0" destOrd="2" presId="urn:microsoft.com/office/officeart/2005/8/layout/vList4"/>
    <dgm:cxn modelId="{3FC7CED8-E5A4-47E3-8049-810AF5A71D3A}" srcId="{9A38C11D-656C-4440-AE4A-CE20EAA0967D}" destId="{F7D5374E-23F8-4981-B904-4C633F3E9FDC}" srcOrd="0" destOrd="0" parTransId="{214A9184-E06E-43C2-98B2-06DA4BBBBE61}" sibTransId="{449E3C86-8BB7-4A40-BE1B-FE34A0871AEB}"/>
    <dgm:cxn modelId="{282F2DDD-3179-4CD7-961C-446CF7B04D86}" srcId="{3637B729-CD0E-418D-9616-44A16CCA7C19}" destId="{C3D4EDA9-F10A-4DF2-88AE-82D79CD93F82}" srcOrd="1" destOrd="0" parTransId="{981B16C8-A5BE-4204-A12D-F9B1E6EDDF24}" sibTransId="{2D4603DA-E02B-4FCF-8B06-15C28CB34B6F}"/>
    <dgm:cxn modelId="{E369E4E1-5117-433C-BE50-E12F7AEF9531}" srcId="{5110E922-FE9B-49E7-A1D2-D6CC1C40B1CA}" destId="{3637B729-CD0E-418D-9616-44A16CCA7C19}" srcOrd="2" destOrd="0" parTransId="{0D7176BB-41EC-45EB-8EF7-BD646CA399A1}" sibTransId="{3D2F2534-7735-4A65-A302-473504817F10}"/>
    <dgm:cxn modelId="{9BD686ED-E7EE-4F7D-888C-6CB477D23E5D}" type="presOf" srcId="{C3D4EDA9-F10A-4DF2-88AE-82D79CD93F82}" destId="{9A624337-CA7F-4A04-B593-C39E54CA6281}" srcOrd="1" destOrd="2" presId="urn:microsoft.com/office/officeart/2005/8/layout/vList4"/>
    <dgm:cxn modelId="{7EC37BFC-EDD0-4007-9908-E3190BC23794}" type="presOf" srcId="{9A38C11D-656C-4440-AE4A-CE20EAA0967D}" destId="{44C35C58-C617-46AC-92F8-7F3CBAF780E7}" srcOrd="1" destOrd="0" presId="urn:microsoft.com/office/officeart/2005/8/layout/vList4"/>
    <dgm:cxn modelId="{BC4CD4FC-B213-44BD-B712-96AD98D1C14F}" type="presOf" srcId="{5110E922-FE9B-49E7-A1D2-D6CC1C40B1CA}" destId="{CD457AFD-0B1A-42D0-89E4-095C386B4BD8}" srcOrd="0" destOrd="0" presId="urn:microsoft.com/office/officeart/2005/8/layout/vList4"/>
    <dgm:cxn modelId="{C04DE4FE-1D94-4016-A7E7-A08313ED863D}" type="presOf" srcId="{3637B729-CD0E-418D-9616-44A16CCA7C19}" destId="{1170F11A-FCAB-4422-9DBA-541CA3A14617}" srcOrd="0" destOrd="0" presId="urn:microsoft.com/office/officeart/2005/8/layout/vList4"/>
    <dgm:cxn modelId="{0DC081DE-4510-4730-B16C-31190F7864DB}" type="presParOf" srcId="{CD457AFD-0B1A-42D0-89E4-095C386B4BD8}" destId="{688B501C-4299-4463-B389-A158DB8D04E1}" srcOrd="0" destOrd="0" presId="urn:microsoft.com/office/officeart/2005/8/layout/vList4"/>
    <dgm:cxn modelId="{96AB0B8A-9B1D-40F8-B337-A662766772AC}" type="presParOf" srcId="{688B501C-4299-4463-B389-A158DB8D04E1}" destId="{540784FA-8808-4DEB-8D00-62A281524F12}" srcOrd="0" destOrd="0" presId="urn:microsoft.com/office/officeart/2005/8/layout/vList4"/>
    <dgm:cxn modelId="{E9BD7D54-313B-4538-B9AE-FCAA2E52BBD9}" type="presParOf" srcId="{688B501C-4299-4463-B389-A158DB8D04E1}" destId="{ADA6C598-F644-4C15-B631-9DD271612317}" srcOrd="1" destOrd="0" presId="urn:microsoft.com/office/officeart/2005/8/layout/vList4"/>
    <dgm:cxn modelId="{81108322-6EFB-4E4C-8241-D9C4540B3776}" type="presParOf" srcId="{688B501C-4299-4463-B389-A158DB8D04E1}" destId="{44C35C58-C617-46AC-92F8-7F3CBAF780E7}" srcOrd="2" destOrd="0" presId="urn:microsoft.com/office/officeart/2005/8/layout/vList4"/>
    <dgm:cxn modelId="{14F9E263-E2AE-4CC1-8751-ECF1893A5753}" type="presParOf" srcId="{CD457AFD-0B1A-42D0-89E4-095C386B4BD8}" destId="{09677E34-CE8D-421F-813F-7B4BF9D37747}" srcOrd="1" destOrd="0" presId="urn:microsoft.com/office/officeart/2005/8/layout/vList4"/>
    <dgm:cxn modelId="{B27DC055-5AD5-411F-9E2F-7D54CB201896}" type="presParOf" srcId="{CD457AFD-0B1A-42D0-89E4-095C386B4BD8}" destId="{3EC87B4F-EF5D-4AEE-8C33-6A2FE57B1487}" srcOrd="2" destOrd="0" presId="urn:microsoft.com/office/officeart/2005/8/layout/vList4"/>
    <dgm:cxn modelId="{F5EDC0BC-8D58-4538-9994-C9071ABD3E17}" type="presParOf" srcId="{3EC87B4F-EF5D-4AEE-8C33-6A2FE57B1487}" destId="{480CC829-1DDE-4D25-87C8-34DF770CD789}" srcOrd="0" destOrd="0" presId="urn:microsoft.com/office/officeart/2005/8/layout/vList4"/>
    <dgm:cxn modelId="{B6063BEF-BBD0-48F8-B1AA-CB0AA62318F5}" type="presParOf" srcId="{3EC87B4F-EF5D-4AEE-8C33-6A2FE57B1487}" destId="{18A95983-7493-421B-B3B6-0ECC8E13267B}" srcOrd="1" destOrd="0" presId="urn:microsoft.com/office/officeart/2005/8/layout/vList4"/>
    <dgm:cxn modelId="{47898E52-1D8E-492C-933C-8C21C96FCE7C}" type="presParOf" srcId="{3EC87B4F-EF5D-4AEE-8C33-6A2FE57B1487}" destId="{09F29A1D-F826-42DF-B02E-745AE9D980F5}" srcOrd="2" destOrd="0" presId="urn:microsoft.com/office/officeart/2005/8/layout/vList4"/>
    <dgm:cxn modelId="{60AABD42-AA12-4427-992C-EFC072FDBE15}" type="presParOf" srcId="{CD457AFD-0B1A-42D0-89E4-095C386B4BD8}" destId="{6ADFC604-A99D-486C-BA30-EE65B9096836}" srcOrd="3" destOrd="0" presId="urn:microsoft.com/office/officeart/2005/8/layout/vList4"/>
    <dgm:cxn modelId="{9E881B14-2041-416D-9421-B94F90944FD4}" type="presParOf" srcId="{CD457AFD-0B1A-42D0-89E4-095C386B4BD8}" destId="{10D71DBA-11F6-43C9-976C-0FF2E1A240B3}" srcOrd="4" destOrd="0" presId="urn:microsoft.com/office/officeart/2005/8/layout/vList4"/>
    <dgm:cxn modelId="{51FF9DE1-8030-41F0-9380-C212BAECBE81}" type="presParOf" srcId="{10D71DBA-11F6-43C9-976C-0FF2E1A240B3}" destId="{1170F11A-FCAB-4422-9DBA-541CA3A14617}" srcOrd="0" destOrd="0" presId="urn:microsoft.com/office/officeart/2005/8/layout/vList4"/>
    <dgm:cxn modelId="{ED427522-08E1-4688-AA75-71E4B7233CC7}" type="presParOf" srcId="{10D71DBA-11F6-43C9-976C-0FF2E1A240B3}" destId="{1C74C21C-E0DC-4CA3-AB05-2CE00A46E0D9}" srcOrd="1" destOrd="0" presId="urn:microsoft.com/office/officeart/2005/8/layout/vList4"/>
    <dgm:cxn modelId="{D8DEBCC3-F4D9-4D75-9F78-967770C195C7}" type="presParOf" srcId="{10D71DBA-11F6-43C9-976C-0FF2E1A240B3}" destId="{9A624337-CA7F-4A04-B593-C39E54CA6281}"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D44EEE-265D-4DAB-BE29-7C2E6C45A83C}" type="doc">
      <dgm:prSet loTypeId="urn:microsoft.com/office/officeart/2005/8/layout/equation1" loCatId="relationship" qsTypeId="urn:microsoft.com/office/officeart/2005/8/quickstyle/simple2" qsCatId="simple" csTypeId="urn:microsoft.com/office/officeart/2005/8/colors/accent1_2" csCatId="accent1" phldr="1"/>
      <dgm:spPr/>
      <dgm:t>
        <a:bodyPr/>
        <a:lstStyle/>
        <a:p>
          <a:endParaRPr lang="en-US"/>
        </a:p>
      </dgm:t>
    </dgm:pt>
    <dgm:pt modelId="{762D06C0-9D72-4DA8-B118-E7E970EE2019}">
      <dgm:prSet phldrT="[Text]"/>
      <dgm:spPr>
        <a:solidFill>
          <a:srgbClr val="FF0000"/>
        </a:solidFill>
      </dgm:spPr>
      <dgm:t>
        <a:bodyPr/>
        <a:lstStyle/>
        <a:p>
          <a:r>
            <a:rPr lang="en-US" b="1"/>
            <a:t>Flammability</a:t>
          </a:r>
        </a:p>
      </dgm:t>
    </dgm:pt>
    <dgm:pt modelId="{5DB0B5CD-A9AF-4BC6-B1F9-405AED4F1016}" type="parTrans" cxnId="{582A707E-A01A-4A81-A712-7F1805C647FC}">
      <dgm:prSet/>
      <dgm:spPr/>
      <dgm:t>
        <a:bodyPr/>
        <a:lstStyle/>
        <a:p>
          <a:endParaRPr lang="en-US" b="1"/>
        </a:p>
      </dgm:t>
    </dgm:pt>
    <dgm:pt modelId="{8E3D798E-EB52-43FB-B057-DC7907AC19D1}" type="sibTrans" cxnId="{582A707E-A01A-4A81-A712-7F1805C647FC}">
      <dgm:prSet/>
      <dgm:spPr/>
      <dgm:t>
        <a:bodyPr/>
        <a:lstStyle/>
        <a:p>
          <a:endParaRPr lang="en-US" b="1"/>
        </a:p>
      </dgm:t>
    </dgm:pt>
    <dgm:pt modelId="{60165371-41C2-45DB-9C65-8DD4906CA681}">
      <dgm:prSet phldrT="[Text]"/>
      <dgm:spPr>
        <a:solidFill>
          <a:srgbClr val="9A7500"/>
        </a:solidFill>
      </dgm:spPr>
      <dgm:t>
        <a:bodyPr/>
        <a:lstStyle/>
        <a:p>
          <a:r>
            <a:rPr lang="en-US" b="1"/>
            <a:t>Toxicity</a:t>
          </a:r>
        </a:p>
      </dgm:t>
    </dgm:pt>
    <dgm:pt modelId="{D43C19B7-2A99-4A44-9194-FE746C84A56B}" type="parTrans" cxnId="{F1F69ADC-0570-46D2-A6A5-5D6B0737A1F1}">
      <dgm:prSet/>
      <dgm:spPr/>
      <dgm:t>
        <a:bodyPr/>
        <a:lstStyle/>
        <a:p>
          <a:endParaRPr lang="en-US" b="1"/>
        </a:p>
      </dgm:t>
    </dgm:pt>
    <dgm:pt modelId="{ACD866CD-4131-4F1A-9647-EBA92F2DDE77}" type="sibTrans" cxnId="{F1F69ADC-0570-46D2-A6A5-5D6B0737A1F1}">
      <dgm:prSet/>
      <dgm:spPr/>
      <dgm:t>
        <a:bodyPr/>
        <a:lstStyle/>
        <a:p>
          <a:endParaRPr lang="en-US" b="1"/>
        </a:p>
      </dgm:t>
    </dgm:pt>
    <dgm:pt modelId="{F5B6FFB5-B8A1-45E9-9831-08730C64C40A}">
      <dgm:prSet phldrT="[Text]"/>
      <dgm:spPr>
        <a:solidFill>
          <a:srgbClr val="FFC000"/>
        </a:solidFill>
      </dgm:spPr>
      <dgm:t>
        <a:bodyPr/>
        <a:lstStyle/>
        <a:p>
          <a:r>
            <a:rPr lang="en-US" b="1"/>
            <a:t>Safety</a:t>
          </a:r>
        </a:p>
        <a:p>
          <a:r>
            <a:rPr lang="en-US" b="1"/>
            <a:t>Group</a:t>
          </a:r>
        </a:p>
      </dgm:t>
    </dgm:pt>
    <dgm:pt modelId="{D58D0347-38C0-433B-8AD3-05D7A681FF25}" type="parTrans" cxnId="{221A15B3-7BE2-4225-86C6-32E5E489B5AF}">
      <dgm:prSet/>
      <dgm:spPr/>
      <dgm:t>
        <a:bodyPr/>
        <a:lstStyle/>
        <a:p>
          <a:endParaRPr lang="en-US" b="1"/>
        </a:p>
      </dgm:t>
    </dgm:pt>
    <dgm:pt modelId="{8E2DB517-B244-4459-BAE9-632BF31EA766}" type="sibTrans" cxnId="{221A15B3-7BE2-4225-86C6-32E5E489B5AF}">
      <dgm:prSet/>
      <dgm:spPr/>
      <dgm:t>
        <a:bodyPr/>
        <a:lstStyle/>
        <a:p>
          <a:endParaRPr lang="en-US" b="1"/>
        </a:p>
      </dgm:t>
    </dgm:pt>
    <dgm:pt modelId="{2BE283CC-D2EF-4226-A636-6A1C6160EEFF}" type="pres">
      <dgm:prSet presAssocID="{A0D44EEE-265D-4DAB-BE29-7C2E6C45A83C}" presName="linearFlow" presStyleCnt="0">
        <dgm:presLayoutVars>
          <dgm:dir/>
          <dgm:resizeHandles val="exact"/>
        </dgm:presLayoutVars>
      </dgm:prSet>
      <dgm:spPr/>
    </dgm:pt>
    <dgm:pt modelId="{593B8227-1406-481F-AD70-9D6DB70176D0}" type="pres">
      <dgm:prSet presAssocID="{762D06C0-9D72-4DA8-B118-E7E970EE2019}" presName="node" presStyleLbl="node1" presStyleIdx="0" presStyleCnt="3">
        <dgm:presLayoutVars>
          <dgm:bulletEnabled val="1"/>
        </dgm:presLayoutVars>
      </dgm:prSet>
      <dgm:spPr/>
    </dgm:pt>
    <dgm:pt modelId="{54E8D6A7-0F59-4273-A720-952D1FE77D95}" type="pres">
      <dgm:prSet presAssocID="{8E3D798E-EB52-43FB-B057-DC7907AC19D1}" presName="spacerL" presStyleCnt="0"/>
      <dgm:spPr/>
    </dgm:pt>
    <dgm:pt modelId="{50C43144-2543-44A5-B73A-B1409776C321}" type="pres">
      <dgm:prSet presAssocID="{8E3D798E-EB52-43FB-B057-DC7907AC19D1}" presName="sibTrans" presStyleLbl="sibTrans2D1" presStyleIdx="0" presStyleCnt="2"/>
      <dgm:spPr/>
    </dgm:pt>
    <dgm:pt modelId="{BC618E5A-56E8-4831-9AAF-5B5D7A073E8C}" type="pres">
      <dgm:prSet presAssocID="{8E3D798E-EB52-43FB-B057-DC7907AC19D1}" presName="spacerR" presStyleCnt="0"/>
      <dgm:spPr/>
    </dgm:pt>
    <dgm:pt modelId="{F9E26F20-B887-455B-9705-A2510D716E92}" type="pres">
      <dgm:prSet presAssocID="{60165371-41C2-45DB-9C65-8DD4906CA681}" presName="node" presStyleLbl="node1" presStyleIdx="1" presStyleCnt="3">
        <dgm:presLayoutVars>
          <dgm:bulletEnabled val="1"/>
        </dgm:presLayoutVars>
      </dgm:prSet>
      <dgm:spPr/>
    </dgm:pt>
    <dgm:pt modelId="{C3E74EE1-AEFE-4DB3-91F2-60E83F00D593}" type="pres">
      <dgm:prSet presAssocID="{ACD866CD-4131-4F1A-9647-EBA92F2DDE77}" presName="spacerL" presStyleCnt="0"/>
      <dgm:spPr/>
    </dgm:pt>
    <dgm:pt modelId="{C30F2568-2F1F-4C0C-952D-7FAE44BC9280}" type="pres">
      <dgm:prSet presAssocID="{ACD866CD-4131-4F1A-9647-EBA92F2DDE77}" presName="sibTrans" presStyleLbl="sibTrans2D1" presStyleIdx="1" presStyleCnt="2"/>
      <dgm:spPr/>
    </dgm:pt>
    <dgm:pt modelId="{4040C802-2A7F-4424-AE9D-7E819423F2E8}" type="pres">
      <dgm:prSet presAssocID="{ACD866CD-4131-4F1A-9647-EBA92F2DDE77}" presName="spacerR" presStyleCnt="0"/>
      <dgm:spPr/>
    </dgm:pt>
    <dgm:pt modelId="{4360A34B-A293-40AB-B488-D26F00E444A8}" type="pres">
      <dgm:prSet presAssocID="{F5B6FFB5-B8A1-45E9-9831-08730C64C40A}" presName="node" presStyleLbl="node1" presStyleIdx="2" presStyleCnt="3">
        <dgm:presLayoutVars>
          <dgm:bulletEnabled val="1"/>
        </dgm:presLayoutVars>
      </dgm:prSet>
      <dgm:spPr/>
    </dgm:pt>
  </dgm:ptLst>
  <dgm:cxnLst>
    <dgm:cxn modelId="{A6490000-684D-4A39-9F7C-32779BCD6D8A}" type="presOf" srcId="{F5B6FFB5-B8A1-45E9-9831-08730C64C40A}" destId="{4360A34B-A293-40AB-B488-D26F00E444A8}" srcOrd="0" destOrd="0" presId="urn:microsoft.com/office/officeart/2005/8/layout/equation1"/>
    <dgm:cxn modelId="{E044DB62-79FA-47C6-B50C-E0BD33B11812}" type="presOf" srcId="{8E3D798E-EB52-43FB-B057-DC7907AC19D1}" destId="{50C43144-2543-44A5-B73A-B1409776C321}" srcOrd="0" destOrd="0" presId="urn:microsoft.com/office/officeart/2005/8/layout/equation1"/>
    <dgm:cxn modelId="{56DD9555-C8C6-4D31-A91C-B007A0FF05C3}" type="presOf" srcId="{A0D44EEE-265D-4DAB-BE29-7C2E6C45A83C}" destId="{2BE283CC-D2EF-4226-A636-6A1C6160EEFF}" srcOrd="0" destOrd="0" presId="urn:microsoft.com/office/officeart/2005/8/layout/equation1"/>
    <dgm:cxn modelId="{582A707E-A01A-4A81-A712-7F1805C647FC}" srcId="{A0D44EEE-265D-4DAB-BE29-7C2E6C45A83C}" destId="{762D06C0-9D72-4DA8-B118-E7E970EE2019}" srcOrd="0" destOrd="0" parTransId="{5DB0B5CD-A9AF-4BC6-B1F9-405AED4F1016}" sibTransId="{8E3D798E-EB52-43FB-B057-DC7907AC19D1}"/>
    <dgm:cxn modelId="{221A15B3-7BE2-4225-86C6-32E5E489B5AF}" srcId="{A0D44EEE-265D-4DAB-BE29-7C2E6C45A83C}" destId="{F5B6FFB5-B8A1-45E9-9831-08730C64C40A}" srcOrd="2" destOrd="0" parTransId="{D58D0347-38C0-433B-8AD3-05D7A681FF25}" sibTransId="{8E2DB517-B244-4459-BAE9-632BF31EA766}"/>
    <dgm:cxn modelId="{2FABD1C3-CA03-48F3-8BED-07BFFBE32DC1}" type="presOf" srcId="{60165371-41C2-45DB-9C65-8DD4906CA681}" destId="{F9E26F20-B887-455B-9705-A2510D716E92}" srcOrd="0" destOrd="0" presId="urn:microsoft.com/office/officeart/2005/8/layout/equation1"/>
    <dgm:cxn modelId="{F1F69ADC-0570-46D2-A6A5-5D6B0737A1F1}" srcId="{A0D44EEE-265D-4DAB-BE29-7C2E6C45A83C}" destId="{60165371-41C2-45DB-9C65-8DD4906CA681}" srcOrd="1" destOrd="0" parTransId="{D43C19B7-2A99-4A44-9194-FE746C84A56B}" sibTransId="{ACD866CD-4131-4F1A-9647-EBA92F2DDE77}"/>
    <dgm:cxn modelId="{D33BC8EE-405A-4640-ADCE-417DDDA87ED7}" type="presOf" srcId="{ACD866CD-4131-4F1A-9647-EBA92F2DDE77}" destId="{C30F2568-2F1F-4C0C-952D-7FAE44BC9280}" srcOrd="0" destOrd="0" presId="urn:microsoft.com/office/officeart/2005/8/layout/equation1"/>
    <dgm:cxn modelId="{CA68F5FF-2F57-458F-8247-F321F3CCB2AA}" type="presOf" srcId="{762D06C0-9D72-4DA8-B118-E7E970EE2019}" destId="{593B8227-1406-481F-AD70-9D6DB70176D0}" srcOrd="0" destOrd="0" presId="urn:microsoft.com/office/officeart/2005/8/layout/equation1"/>
    <dgm:cxn modelId="{2C412AF1-1976-41D2-AC40-1C88B9F6A162}" type="presParOf" srcId="{2BE283CC-D2EF-4226-A636-6A1C6160EEFF}" destId="{593B8227-1406-481F-AD70-9D6DB70176D0}" srcOrd="0" destOrd="0" presId="urn:microsoft.com/office/officeart/2005/8/layout/equation1"/>
    <dgm:cxn modelId="{2A646E6D-472D-409D-B9B3-BABBBC203A40}" type="presParOf" srcId="{2BE283CC-D2EF-4226-A636-6A1C6160EEFF}" destId="{54E8D6A7-0F59-4273-A720-952D1FE77D95}" srcOrd="1" destOrd="0" presId="urn:microsoft.com/office/officeart/2005/8/layout/equation1"/>
    <dgm:cxn modelId="{219BDF31-CEF6-4D46-A9F2-4C498702F253}" type="presParOf" srcId="{2BE283CC-D2EF-4226-A636-6A1C6160EEFF}" destId="{50C43144-2543-44A5-B73A-B1409776C321}" srcOrd="2" destOrd="0" presId="urn:microsoft.com/office/officeart/2005/8/layout/equation1"/>
    <dgm:cxn modelId="{9D242A71-1A6F-4B1C-A903-5B82BF0EF5D5}" type="presParOf" srcId="{2BE283CC-D2EF-4226-A636-6A1C6160EEFF}" destId="{BC618E5A-56E8-4831-9AAF-5B5D7A073E8C}" srcOrd="3" destOrd="0" presId="urn:microsoft.com/office/officeart/2005/8/layout/equation1"/>
    <dgm:cxn modelId="{D465B18F-1ADE-497E-9F5B-5775A90EF839}" type="presParOf" srcId="{2BE283CC-D2EF-4226-A636-6A1C6160EEFF}" destId="{F9E26F20-B887-455B-9705-A2510D716E92}" srcOrd="4" destOrd="0" presId="urn:microsoft.com/office/officeart/2005/8/layout/equation1"/>
    <dgm:cxn modelId="{CD242EF3-1514-4508-9729-6622BE83BE5C}" type="presParOf" srcId="{2BE283CC-D2EF-4226-A636-6A1C6160EEFF}" destId="{C3E74EE1-AEFE-4DB3-91F2-60E83F00D593}" srcOrd="5" destOrd="0" presId="urn:microsoft.com/office/officeart/2005/8/layout/equation1"/>
    <dgm:cxn modelId="{0718C6B5-729B-43D7-B541-39FAB4CE4499}" type="presParOf" srcId="{2BE283CC-D2EF-4226-A636-6A1C6160EEFF}" destId="{C30F2568-2F1F-4C0C-952D-7FAE44BC9280}" srcOrd="6" destOrd="0" presId="urn:microsoft.com/office/officeart/2005/8/layout/equation1"/>
    <dgm:cxn modelId="{B50C7646-BC58-40D7-B9EE-4107D50ED927}" type="presParOf" srcId="{2BE283CC-D2EF-4226-A636-6A1C6160EEFF}" destId="{4040C802-2A7F-4424-AE9D-7E819423F2E8}" srcOrd="7" destOrd="0" presId="urn:microsoft.com/office/officeart/2005/8/layout/equation1"/>
    <dgm:cxn modelId="{70C7DDDB-27E3-4D76-A558-FAD994B3B29B}" type="presParOf" srcId="{2BE283CC-D2EF-4226-A636-6A1C6160EEFF}" destId="{4360A34B-A293-40AB-B488-D26F00E444A8}"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CDCCA9-6848-4492-AAC3-36665F4F7E7F}" type="doc">
      <dgm:prSet loTypeId="urn:microsoft.com/office/officeart/2005/8/layout/radial4" loCatId="relationship" qsTypeId="urn:microsoft.com/office/officeart/2005/8/quickstyle/simple5" qsCatId="simple" csTypeId="urn:microsoft.com/office/officeart/2005/8/colors/accent1_2" csCatId="accent1" phldr="1"/>
      <dgm:spPr/>
      <dgm:t>
        <a:bodyPr/>
        <a:lstStyle/>
        <a:p>
          <a:endParaRPr lang="en-US"/>
        </a:p>
      </dgm:t>
    </dgm:pt>
    <dgm:pt modelId="{CE3AE11F-EC54-4803-8396-4D693B17F700}">
      <dgm:prSet phldrT="[Text]"/>
      <dgm:spPr/>
      <dgm:t>
        <a:bodyPr/>
        <a:lstStyle/>
        <a:p>
          <a:r>
            <a:rPr lang="en-US"/>
            <a:t>RCL</a:t>
          </a:r>
        </a:p>
      </dgm:t>
    </dgm:pt>
    <dgm:pt modelId="{2CAA5E68-10D9-4541-84EB-929CA4794BF3}" type="parTrans" cxnId="{AF22F840-770F-4627-B6A9-670DCB117358}">
      <dgm:prSet/>
      <dgm:spPr/>
      <dgm:t>
        <a:bodyPr/>
        <a:lstStyle/>
        <a:p>
          <a:endParaRPr lang="en-US"/>
        </a:p>
      </dgm:t>
    </dgm:pt>
    <dgm:pt modelId="{3EB9FF86-C82F-4A52-86BF-B4229EAF3B55}" type="sibTrans" cxnId="{AF22F840-770F-4627-B6A9-670DCB117358}">
      <dgm:prSet/>
      <dgm:spPr/>
      <dgm:t>
        <a:bodyPr/>
        <a:lstStyle/>
        <a:p>
          <a:endParaRPr lang="en-US"/>
        </a:p>
      </dgm:t>
    </dgm:pt>
    <dgm:pt modelId="{B8BCD9F2-E032-468C-8FE2-C07F52EBCCB2}">
      <dgm:prSet phldrT="[Text]"/>
      <dgm:spPr>
        <a:gradFill rotWithShape="0">
          <a:gsLst>
            <a:gs pos="0">
              <a:srgbClr val="C00000"/>
            </a:gs>
            <a:gs pos="80000">
              <a:srgbClr val="C00000"/>
            </a:gs>
            <a:gs pos="100000">
              <a:srgbClr val="FF0000"/>
            </a:gs>
          </a:gsLst>
        </a:gradFill>
      </dgm:spPr>
      <dgm:t>
        <a:bodyPr/>
        <a:lstStyle/>
        <a:p>
          <a:r>
            <a:rPr lang="en-US"/>
            <a:t>Flammability</a:t>
          </a:r>
        </a:p>
      </dgm:t>
    </dgm:pt>
    <dgm:pt modelId="{754DF4D2-D944-487B-A485-E556A17CA8CF}" type="parTrans" cxnId="{9034B5D0-5524-4AB6-9AE7-E8E7827FED06}">
      <dgm:prSet/>
      <dgm:spPr/>
      <dgm:t>
        <a:bodyPr/>
        <a:lstStyle/>
        <a:p>
          <a:endParaRPr lang="en-US"/>
        </a:p>
      </dgm:t>
    </dgm:pt>
    <dgm:pt modelId="{A0CA989D-CD58-4F4F-BC2B-AC41DC24382E}" type="sibTrans" cxnId="{9034B5D0-5524-4AB6-9AE7-E8E7827FED06}">
      <dgm:prSet/>
      <dgm:spPr/>
      <dgm:t>
        <a:bodyPr/>
        <a:lstStyle/>
        <a:p>
          <a:endParaRPr lang="en-US"/>
        </a:p>
      </dgm:t>
    </dgm:pt>
    <dgm:pt modelId="{AF4B2D2E-B810-45F7-B330-AC7C2CC80A4E}">
      <dgm:prSet phldrT="[Text]"/>
      <dgm:spPr>
        <a:gradFill rotWithShape="0">
          <a:gsLst>
            <a:gs pos="0">
              <a:srgbClr val="9A7500"/>
            </a:gs>
            <a:gs pos="80000">
              <a:srgbClr val="9A7500"/>
            </a:gs>
            <a:gs pos="100000">
              <a:srgbClr val="FFC000"/>
            </a:gs>
          </a:gsLst>
        </a:gradFill>
      </dgm:spPr>
      <dgm:t>
        <a:bodyPr/>
        <a:lstStyle/>
        <a:p>
          <a:r>
            <a:rPr lang="en-US"/>
            <a:t>Toxicity</a:t>
          </a:r>
        </a:p>
      </dgm:t>
    </dgm:pt>
    <dgm:pt modelId="{AE2798A7-DFCF-4645-8C1E-F8A78F6F781B}" type="parTrans" cxnId="{4A9B1B2C-AF45-4E59-87AD-3AD86574C94C}">
      <dgm:prSet/>
      <dgm:spPr/>
      <dgm:t>
        <a:bodyPr/>
        <a:lstStyle/>
        <a:p>
          <a:endParaRPr lang="en-US"/>
        </a:p>
      </dgm:t>
    </dgm:pt>
    <dgm:pt modelId="{B52AFD0A-1FED-42F5-A0F9-86EDAD483781}" type="sibTrans" cxnId="{4A9B1B2C-AF45-4E59-87AD-3AD86574C94C}">
      <dgm:prSet/>
      <dgm:spPr/>
      <dgm:t>
        <a:bodyPr/>
        <a:lstStyle/>
        <a:p>
          <a:endParaRPr lang="en-US"/>
        </a:p>
      </dgm:t>
    </dgm:pt>
    <dgm:pt modelId="{B5D1EC87-5D92-491E-AE74-F3CFC711ECDB}">
      <dgm:prSet phldrT="[Text]"/>
      <dgm:spPr>
        <a:gradFill rotWithShape="0">
          <a:gsLst>
            <a:gs pos="0">
              <a:srgbClr val="555555"/>
            </a:gs>
            <a:gs pos="80000">
              <a:srgbClr val="555555"/>
            </a:gs>
            <a:gs pos="100000">
              <a:schemeClr val="bg1">
                <a:lumMod val="65000"/>
              </a:schemeClr>
            </a:gs>
          </a:gsLst>
        </a:gradFill>
      </dgm:spPr>
      <dgm:t>
        <a:bodyPr/>
        <a:lstStyle/>
        <a:p>
          <a:r>
            <a:rPr lang="en-US"/>
            <a:t>Asphyxiation</a:t>
          </a:r>
        </a:p>
      </dgm:t>
    </dgm:pt>
    <dgm:pt modelId="{EC170724-AC77-4977-902D-49D58B22DEF3}" type="parTrans" cxnId="{6AA366FD-9E9C-4602-9828-F7027AB3C322}">
      <dgm:prSet/>
      <dgm:spPr/>
      <dgm:t>
        <a:bodyPr/>
        <a:lstStyle/>
        <a:p>
          <a:endParaRPr lang="en-US"/>
        </a:p>
      </dgm:t>
    </dgm:pt>
    <dgm:pt modelId="{7B21A626-E74F-44B2-AD68-D555144326EE}" type="sibTrans" cxnId="{6AA366FD-9E9C-4602-9828-F7027AB3C322}">
      <dgm:prSet/>
      <dgm:spPr/>
      <dgm:t>
        <a:bodyPr/>
        <a:lstStyle/>
        <a:p>
          <a:endParaRPr lang="en-US"/>
        </a:p>
      </dgm:t>
    </dgm:pt>
    <dgm:pt modelId="{5CEF2D37-C1D0-4DA5-B2AC-5F69F776AE6A}" type="pres">
      <dgm:prSet presAssocID="{88CDCCA9-6848-4492-AAC3-36665F4F7E7F}" presName="cycle" presStyleCnt="0">
        <dgm:presLayoutVars>
          <dgm:chMax val="1"/>
          <dgm:dir/>
          <dgm:animLvl val="ctr"/>
          <dgm:resizeHandles val="exact"/>
        </dgm:presLayoutVars>
      </dgm:prSet>
      <dgm:spPr/>
    </dgm:pt>
    <dgm:pt modelId="{E48BD6FA-301E-43CB-B56E-793B3BAE86BC}" type="pres">
      <dgm:prSet presAssocID="{CE3AE11F-EC54-4803-8396-4D693B17F700}" presName="centerShape" presStyleLbl="node0" presStyleIdx="0" presStyleCnt="1"/>
      <dgm:spPr/>
    </dgm:pt>
    <dgm:pt modelId="{E6B44F0F-6CA6-4063-A62B-E9B58540228F}" type="pres">
      <dgm:prSet presAssocID="{754DF4D2-D944-487B-A485-E556A17CA8CF}" presName="parTrans" presStyleLbl="bgSibTrans2D1" presStyleIdx="0" presStyleCnt="3"/>
      <dgm:spPr/>
    </dgm:pt>
    <dgm:pt modelId="{1523BE23-00AA-448F-8BF2-36288EBE8512}" type="pres">
      <dgm:prSet presAssocID="{B8BCD9F2-E032-468C-8FE2-C07F52EBCCB2}" presName="node" presStyleLbl="node1" presStyleIdx="0" presStyleCnt="3">
        <dgm:presLayoutVars>
          <dgm:bulletEnabled val="1"/>
        </dgm:presLayoutVars>
      </dgm:prSet>
      <dgm:spPr/>
    </dgm:pt>
    <dgm:pt modelId="{80A3DE0A-09C9-4E90-BEEB-6117E4E3085A}" type="pres">
      <dgm:prSet presAssocID="{AE2798A7-DFCF-4645-8C1E-F8A78F6F781B}" presName="parTrans" presStyleLbl="bgSibTrans2D1" presStyleIdx="1" presStyleCnt="3"/>
      <dgm:spPr/>
    </dgm:pt>
    <dgm:pt modelId="{4E1F4D1B-D786-4F36-BA08-3BD908BE4D5E}" type="pres">
      <dgm:prSet presAssocID="{AF4B2D2E-B810-45F7-B330-AC7C2CC80A4E}" presName="node" presStyleLbl="node1" presStyleIdx="1" presStyleCnt="3">
        <dgm:presLayoutVars>
          <dgm:bulletEnabled val="1"/>
        </dgm:presLayoutVars>
      </dgm:prSet>
      <dgm:spPr/>
    </dgm:pt>
    <dgm:pt modelId="{94133891-D2A8-4643-AAB1-CBC3F90CC2FD}" type="pres">
      <dgm:prSet presAssocID="{EC170724-AC77-4977-902D-49D58B22DEF3}" presName="parTrans" presStyleLbl="bgSibTrans2D1" presStyleIdx="2" presStyleCnt="3"/>
      <dgm:spPr/>
    </dgm:pt>
    <dgm:pt modelId="{4237463F-3121-4832-A377-1E186B982BF0}" type="pres">
      <dgm:prSet presAssocID="{B5D1EC87-5D92-491E-AE74-F3CFC711ECDB}" presName="node" presStyleLbl="node1" presStyleIdx="2" presStyleCnt="3">
        <dgm:presLayoutVars>
          <dgm:bulletEnabled val="1"/>
        </dgm:presLayoutVars>
      </dgm:prSet>
      <dgm:spPr/>
    </dgm:pt>
  </dgm:ptLst>
  <dgm:cxnLst>
    <dgm:cxn modelId="{6C686E0F-6B1A-4AE4-97BD-11140030BF0A}" type="presOf" srcId="{EC170724-AC77-4977-902D-49D58B22DEF3}" destId="{94133891-D2A8-4643-AAB1-CBC3F90CC2FD}" srcOrd="0" destOrd="0" presId="urn:microsoft.com/office/officeart/2005/8/layout/radial4"/>
    <dgm:cxn modelId="{68CCDC14-AC76-4B21-B471-683B774A2EB5}" type="presOf" srcId="{754DF4D2-D944-487B-A485-E556A17CA8CF}" destId="{E6B44F0F-6CA6-4063-A62B-E9B58540228F}" srcOrd="0" destOrd="0" presId="urn:microsoft.com/office/officeart/2005/8/layout/radial4"/>
    <dgm:cxn modelId="{4A9B1B2C-AF45-4E59-87AD-3AD86574C94C}" srcId="{CE3AE11F-EC54-4803-8396-4D693B17F700}" destId="{AF4B2D2E-B810-45F7-B330-AC7C2CC80A4E}" srcOrd="1" destOrd="0" parTransId="{AE2798A7-DFCF-4645-8C1E-F8A78F6F781B}" sibTransId="{B52AFD0A-1FED-42F5-A0F9-86EDAD483781}"/>
    <dgm:cxn modelId="{E2A8E934-1AC3-4634-BAF7-8E9CAFE9A5E8}" type="presOf" srcId="{AE2798A7-DFCF-4645-8C1E-F8A78F6F781B}" destId="{80A3DE0A-09C9-4E90-BEEB-6117E4E3085A}" srcOrd="0" destOrd="0" presId="urn:microsoft.com/office/officeart/2005/8/layout/radial4"/>
    <dgm:cxn modelId="{AF22F840-770F-4627-B6A9-670DCB117358}" srcId="{88CDCCA9-6848-4492-AAC3-36665F4F7E7F}" destId="{CE3AE11F-EC54-4803-8396-4D693B17F700}" srcOrd="0" destOrd="0" parTransId="{2CAA5E68-10D9-4541-84EB-929CA4794BF3}" sibTransId="{3EB9FF86-C82F-4A52-86BF-B4229EAF3B55}"/>
    <dgm:cxn modelId="{634A056C-6802-4E7A-9955-6358D1826BF7}" type="presOf" srcId="{AF4B2D2E-B810-45F7-B330-AC7C2CC80A4E}" destId="{4E1F4D1B-D786-4F36-BA08-3BD908BE4D5E}" srcOrd="0" destOrd="0" presId="urn:microsoft.com/office/officeart/2005/8/layout/radial4"/>
    <dgm:cxn modelId="{F6978C97-6166-4652-AE61-69E9F08E34E7}" type="presOf" srcId="{B8BCD9F2-E032-468C-8FE2-C07F52EBCCB2}" destId="{1523BE23-00AA-448F-8BF2-36288EBE8512}" srcOrd="0" destOrd="0" presId="urn:microsoft.com/office/officeart/2005/8/layout/radial4"/>
    <dgm:cxn modelId="{BA35AD9F-38FD-4B29-B4AE-1E9ABCD56171}" type="presOf" srcId="{B5D1EC87-5D92-491E-AE74-F3CFC711ECDB}" destId="{4237463F-3121-4832-A377-1E186B982BF0}" srcOrd="0" destOrd="0" presId="urn:microsoft.com/office/officeart/2005/8/layout/radial4"/>
    <dgm:cxn modelId="{FE7E40B7-54D2-4AA8-BF45-BDF8B7EDB09B}" type="presOf" srcId="{88CDCCA9-6848-4492-AAC3-36665F4F7E7F}" destId="{5CEF2D37-C1D0-4DA5-B2AC-5F69F776AE6A}" srcOrd="0" destOrd="0" presId="urn:microsoft.com/office/officeart/2005/8/layout/radial4"/>
    <dgm:cxn modelId="{C63789CD-831A-4287-9851-4AD389365DC6}" type="presOf" srcId="{CE3AE11F-EC54-4803-8396-4D693B17F700}" destId="{E48BD6FA-301E-43CB-B56E-793B3BAE86BC}" srcOrd="0" destOrd="0" presId="urn:microsoft.com/office/officeart/2005/8/layout/radial4"/>
    <dgm:cxn modelId="{9034B5D0-5524-4AB6-9AE7-E8E7827FED06}" srcId="{CE3AE11F-EC54-4803-8396-4D693B17F700}" destId="{B8BCD9F2-E032-468C-8FE2-C07F52EBCCB2}" srcOrd="0" destOrd="0" parTransId="{754DF4D2-D944-487B-A485-E556A17CA8CF}" sibTransId="{A0CA989D-CD58-4F4F-BC2B-AC41DC24382E}"/>
    <dgm:cxn modelId="{6AA366FD-9E9C-4602-9828-F7027AB3C322}" srcId="{CE3AE11F-EC54-4803-8396-4D693B17F700}" destId="{B5D1EC87-5D92-491E-AE74-F3CFC711ECDB}" srcOrd="2" destOrd="0" parTransId="{EC170724-AC77-4977-902D-49D58B22DEF3}" sibTransId="{7B21A626-E74F-44B2-AD68-D555144326EE}"/>
    <dgm:cxn modelId="{AA7E53C5-20A7-4BFA-A165-780EF51D6F1A}" type="presParOf" srcId="{5CEF2D37-C1D0-4DA5-B2AC-5F69F776AE6A}" destId="{E48BD6FA-301E-43CB-B56E-793B3BAE86BC}" srcOrd="0" destOrd="0" presId="urn:microsoft.com/office/officeart/2005/8/layout/radial4"/>
    <dgm:cxn modelId="{EFD9D865-8F5D-4155-8F88-21A39F1103CB}" type="presParOf" srcId="{5CEF2D37-C1D0-4DA5-B2AC-5F69F776AE6A}" destId="{E6B44F0F-6CA6-4063-A62B-E9B58540228F}" srcOrd="1" destOrd="0" presId="urn:microsoft.com/office/officeart/2005/8/layout/radial4"/>
    <dgm:cxn modelId="{39DB6F05-9D56-4163-851A-F39AD175BBE0}" type="presParOf" srcId="{5CEF2D37-C1D0-4DA5-B2AC-5F69F776AE6A}" destId="{1523BE23-00AA-448F-8BF2-36288EBE8512}" srcOrd="2" destOrd="0" presId="urn:microsoft.com/office/officeart/2005/8/layout/radial4"/>
    <dgm:cxn modelId="{298AEE64-FF18-4256-84DB-22114AF7DF95}" type="presParOf" srcId="{5CEF2D37-C1D0-4DA5-B2AC-5F69F776AE6A}" destId="{80A3DE0A-09C9-4E90-BEEB-6117E4E3085A}" srcOrd="3" destOrd="0" presId="urn:microsoft.com/office/officeart/2005/8/layout/radial4"/>
    <dgm:cxn modelId="{0CF7B994-C294-40AE-8B65-FAEB4F558904}" type="presParOf" srcId="{5CEF2D37-C1D0-4DA5-B2AC-5F69F776AE6A}" destId="{4E1F4D1B-D786-4F36-BA08-3BD908BE4D5E}" srcOrd="4" destOrd="0" presId="urn:microsoft.com/office/officeart/2005/8/layout/radial4"/>
    <dgm:cxn modelId="{2025EC39-0E40-4BD4-B481-BD5895952B83}" type="presParOf" srcId="{5CEF2D37-C1D0-4DA5-B2AC-5F69F776AE6A}" destId="{94133891-D2A8-4643-AAB1-CBC3F90CC2FD}" srcOrd="5" destOrd="0" presId="urn:microsoft.com/office/officeart/2005/8/layout/radial4"/>
    <dgm:cxn modelId="{26B3AF23-8955-4ED1-9116-DB07DCE59D1C}" type="presParOf" srcId="{5CEF2D37-C1D0-4DA5-B2AC-5F69F776AE6A}" destId="{4237463F-3121-4832-A377-1E186B982BF0}"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0D44EEE-265D-4DAB-BE29-7C2E6C45A83C}" type="doc">
      <dgm:prSet loTypeId="urn:microsoft.com/office/officeart/2005/8/layout/radial2" loCatId="relationship" qsTypeId="urn:microsoft.com/office/officeart/2005/8/quickstyle/simple5" qsCatId="simple" csTypeId="urn:microsoft.com/office/officeart/2005/8/colors/colorful3" csCatId="colorful" phldr="1"/>
      <dgm:spPr/>
      <dgm:t>
        <a:bodyPr/>
        <a:lstStyle/>
        <a:p>
          <a:endParaRPr lang="en-US"/>
        </a:p>
      </dgm:t>
    </dgm:pt>
    <dgm:pt modelId="{762D06C0-9D72-4DA8-B118-E7E970EE2019}">
      <dgm:prSet phldrT="[Text]"/>
      <dgm:spPr/>
      <dgm:t>
        <a:bodyPr/>
        <a:lstStyle/>
        <a:p>
          <a:r>
            <a:rPr lang="en-US" b="0"/>
            <a:t>Refrigerant limit</a:t>
          </a:r>
        </a:p>
      </dgm:t>
    </dgm:pt>
    <dgm:pt modelId="{5DB0B5CD-A9AF-4BC6-B1F9-405AED4F1016}" type="parTrans" cxnId="{582A707E-A01A-4A81-A712-7F1805C647FC}">
      <dgm:prSet/>
      <dgm:spPr/>
      <dgm:t>
        <a:bodyPr/>
        <a:lstStyle/>
        <a:p>
          <a:endParaRPr lang="en-US" b="0"/>
        </a:p>
      </dgm:t>
    </dgm:pt>
    <dgm:pt modelId="{8E3D798E-EB52-43FB-B057-DC7907AC19D1}" type="sibTrans" cxnId="{582A707E-A01A-4A81-A712-7F1805C647FC}">
      <dgm:prSet/>
      <dgm:spPr/>
      <dgm:t>
        <a:bodyPr/>
        <a:lstStyle/>
        <a:p>
          <a:endParaRPr lang="en-US" b="0"/>
        </a:p>
      </dgm:t>
    </dgm:pt>
    <dgm:pt modelId="{A6C973E9-B765-401F-BBA9-1C36790517D8}">
      <dgm:prSet phldrT="[Text]"/>
      <dgm:spPr/>
      <dgm:t>
        <a:bodyPr/>
        <a:lstStyle/>
        <a:p>
          <a:r>
            <a:rPr lang="en-US" b="0" dirty="0"/>
            <a:t>Integral refrigerant detection system</a:t>
          </a:r>
        </a:p>
      </dgm:t>
    </dgm:pt>
    <dgm:pt modelId="{699A7F7C-6493-44AA-A509-7FEAF7A4E02C}" type="parTrans" cxnId="{086AD33B-8E29-4043-B606-28F8DA481979}">
      <dgm:prSet/>
      <dgm:spPr/>
      <dgm:t>
        <a:bodyPr/>
        <a:lstStyle/>
        <a:p>
          <a:endParaRPr lang="en-US" b="0"/>
        </a:p>
      </dgm:t>
    </dgm:pt>
    <dgm:pt modelId="{59CDEA5A-3CB4-4C80-BB16-61731E7E0468}" type="sibTrans" cxnId="{086AD33B-8E29-4043-B606-28F8DA481979}">
      <dgm:prSet/>
      <dgm:spPr/>
      <dgm:t>
        <a:bodyPr/>
        <a:lstStyle/>
        <a:p>
          <a:endParaRPr lang="en-US" b="0"/>
        </a:p>
      </dgm:t>
    </dgm:pt>
    <dgm:pt modelId="{F54579D5-5C26-4855-8F1B-8E468FDF1290}">
      <dgm:prSet phldrT="[Text]"/>
      <dgm:spPr/>
      <dgm:t>
        <a:bodyPr/>
        <a:lstStyle/>
        <a:p>
          <a:r>
            <a:rPr lang="en-US" b="0"/>
            <a:t>Mitigation</a:t>
          </a:r>
        </a:p>
      </dgm:t>
    </dgm:pt>
    <dgm:pt modelId="{0A26DCA6-73FC-4700-BE70-6112B2C9582C}" type="parTrans" cxnId="{32344482-EA21-420A-A679-BA79A61E27A1}">
      <dgm:prSet/>
      <dgm:spPr/>
      <dgm:t>
        <a:bodyPr/>
        <a:lstStyle/>
        <a:p>
          <a:endParaRPr lang="en-US" b="0"/>
        </a:p>
      </dgm:t>
    </dgm:pt>
    <dgm:pt modelId="{CF719440-3CD9-4F5A-9A33-DA8C1B35E626}" type="sibTrans" cxnId="{32344482-EA21-420A-A679-BA79A61E27A1}">
      <dgm:prSet/>
      <dgm:spPr/>
      <dgm:t>
        <a:bodyPr/>
        <a:lstStyle/>
        <a:p>
          <a:endParaRPr lang="en-US" b="0"/>
        </a:p>
      </dgm:t>
    </dgm:pt>
    <dgm:pt modelId="{F1072C6D-4D99-4233-8165-52CDF5D15CF7}">
      <dgm:prSet phldrT="[Text]"/>
      <dgm:spPr/>
      <dgm:t>
        <a:bodyPr/>
        <a:lstStyle/>
        <a:p>
          <a:r>
            <a:rPr lang="en-US" b="0"/>
            <a:t>Ventilation</a:t>
          </a:r>
        </a:p>
      </dgm:t>
    </dgm:pt>
    <dgm:pt modelId="{E583691C-329C-40A9-A2E2-62B2EE71194F}" type="parTrans" cxnId="{28F06AE6-9507-4EC4-BF52-2D142EB0C270}">
      <dgm:prSet/>
      <dgm:spPr/>
      <dgm:t>
        <a:bodyPr/>
        <a:lstStyle/>
        <a:p>
          <a:endParaRPr lang="en-US" b="0"/>
        </a:p>
      </dgm:t>
    </dgm:pt>
    <dgm:pt modelId="{CC3B5B9E-2665-42FA-9671-CB4F2D4CEF71}" type="sibTrans" cxnId="{28F06AE6-9507-4EC4-BF52-2D142EB0C270}">
      <dgm:prSet/>
      <dgm:spPr/>
      <dgm:t>
        <a:bodyPr/>
        <a:lstStyle/>
        <a:p>
          <a:endParaRPr lang="en-US" b="0"/>
        </a:p>
      </dgm:t>
    </dgm:pt>
    <dgm:pt modelId="{341145B4-AAA4-4A38-A517-421DE1DEC7FF}">
      <dgm:prSet phldrT="[Text]"/>
      <dgm:spPr/>
      <dgm:t>
        <a:bodyPr/>
        <a:lstStyle/>
        <a:p>
          <a:r>
            <a:rPr lang="en-US" b="0"/>
            <a:t>Circulate air</a:t>
          </a:r>
        </a:p>
      </dgm:t>
    </dgm:pt>
    <dgm:pt modelId="{0794A667-5D79-4DFC-B5ED-FC47C23A92E9}" type="parTrans" cxnId="{FD475771-C704-473B-93D2-834CACB2A896}">
      <dgm:prSet/>
      <dgm:spPr/>
      <dgm:t>
        <a:bodyPr/>
        <a:lstStyle/>
        <a:p>
          <a:endParaRPr lang="en-US"/>
        </a:p>
      </dgm:t>
    </dgm:pt>
    <dgm:pt modelId="{D486F347-21A9-4E64-8AC5-BC94C53FB944}" type="sibTrans" cxnId="{FD475771-C704-473B-93D2-834CACB2A896}">
      <dgm:prSet/>
      <dgm:spPr/>
      <dgm:t>
        <a:bodyPr/>
        <a:lstStyle/>
        <a:p>
          <a:endParaRPr lang="en-US"/>
        </a:p>
      </dgm:t>
    </dgm:pt>
    <dgm:pt modelId="{201DDD1C-EB0C-49D9-888A-23B6F7DC78CE}">
      <dgm:prSet phldrT="[Text]"/>
      <dgm:spPr/>
      <dgm:t>
        <a:bodyPr/>
        <a:lstStyle/>
        <a:p>
          <a:r>
            <a:rPr lang="en-US" b="0"/>
            <a:t>Open zone dampers</a:t>
          </a:r>
        </a:p>
      </dgm:t>
    </dgm:pt>
    <dgm:pt modelId="{BACD0676-7E6E-4E23-9D94-2FA407AEB92A}" type="parTrans" cxnId="{3640456D-03F3-4949-BECE-5AE4B304E810}">
      <dgm:prSet/>
      <dgm:spPr/>
      <dgm:t>
        <a:bodyPr/>
        <a:lstStyle/>
        <a:p>
          <a:endParaRPr lang="en-US"/>
        </a:p>
      </dgm:t>
    </dgm:pt>
    <dgm:pt modelId="{64CD33E0-DDBC-4589-B498-CA45A384231E}" type="sibTrans" cxnId="{3640456D-03F3-4949-BECE-5AE4B304E810}">
      <dgm:prSet/>
      <dgm:spPr/>
      <dgm:t>
        <a:bodyPr/>
        <a:lstStyle/>
        <a:p>
          <a:endParaRPr lang="en-US"/>
        </a:p>
      </dgm:t>
    </dgm:pt>
    <dgm:pt modelId="{4385B0A0-186F-47F3-B6E7-2550C2149FBA}">
      <dgm:prSet phldrT="[Text]"/>
      <dgm:spPr/>
      <dgm:t>
        <a:bodyPr/>
        <a:lstStyle/>
        <a:p>
          <a:r>
            <a:rPr lang="en-US" b="0"/>
            <a:t>Deenergize heat and ignition sources</a:t>
          </a:r>
        </a:p>
      </dgm:t>
    </dgm:pt>
    <dgm:pt modelId="{24DF9E42-8971-46E0-8AAE-F98DB493F361}" type="parTrans" cxnId="{0BDD0C36-BF63-46B6-967E-3AF04B0C98DF}">
      <dgm:prSet/>
      <dgm:spPr/>
      <dgm:t>
        <a:bodyPr/>
        <a:lstStyle/>
        <a:p>
          <a:endParaRPr lang="en-US"/>
        </a:p>
      </dgm:t>
    </dgm:pt>
    <dgm:pt modelId="{D79BB451-589A-4BD3-BEB9-98ABF902E2B2}" type="sibTrans" cxnId="{0BDD0C36-BF63-46B6-967E-3AF04B0C98DF}">
      <dgm:prSet/>
      <dgm:spPr/>
      <dgm:t>
        <a:bodyPr/>
        <a:lstStyle/>
        <a:p>
          <a:endParaRPr lang="en-US"/>
        </a:p>
      </dgm:t>
    </dgm:pt>
    <dgm:pt modelId="{B6D7159D-A2A7-40A8-B756-D9FC453DBFEB}">
      <dgm:prSet phldrT="[Text]"/>
      <dgm:spPr/>
      <dgm:t>
        <a:bodyPr/>
        <a:lstStyle/>
        <a:p>
          <a:r>
            <a:rPr lang="en-US" b="0"/>
            <a:t>Activate shutoff valves</a:t>
          </a:r>
        </a:p>
      </dgm:t>
    </dgm:pt>
    <dgm:pt modelId="{0C196FFE-7A7B-4025-A51E-4E5FD2E17BA5}" type="parTrans" cxnId="{3FB2C37D-B8E0-456C-BFCD-8B7B699B1134}">
      <dgm:prSet/>
      <dgm:spPr/>
      <dgm:t>
        <a:bodyPr/>
        <a:lstStyle/>
        <a:p>
          <a:endParaRPr lang="en-US"/>
        </a:p>
      </dgm:t>
    </dgm:pt>
    <dgm:pt modelId="{9A1253E6-5FD0-4A1C-AF89-196C1E2318F8}" type="sibTrans" cxnId="{3FB2C37D-B8E0-456C-BFCD-8B7B699B1134}">
      <dgm:prSet/>
      <dgm:spPr/>
      <dgm:t>
        <a:bodyPr/>
        <a:lstStyle/>
        <a:p>
          <a:endParaRPr lang="en-US"/>
        </a:p>
      </dgm:t>
    </dgm:pt>
    <dgm:pt modelId="{C5744D99-C25C-4981-8B8D-EE8FF55726BB}">
      <dgm:prSet phldrT="[Text]"/>
      <dgm:spPr/>
      <dgm:t>
        <a:bodyPr/>
        <a:lstStyle/>
        <a:p>
          <a:r>
            <a:rPr lang="en-US" b="0"/>
            <a:t>Ventilate</a:t>
          </a:r>
        </a:p>
      </dgm:t>
    </dgm:pt>
    <dgm:pt modelId="{43AED06A-EA84-4040-9665-3D70D57356C6}" type="parTrans" cxnId="{CDB33808-CC33-4D38-A001-89D11238AC11}">
      <dgm:prSet/>
      <dgm:spPr/>
      <dgm:t>
        <a:bodyPr/>
        <a:lstStyle/>
        <a:p>
          <a:endParaRPr lang="en-US"/>
        </a:p>
      </dgm:t>
    </dgm:pt>
    <dgm:pt modelId="{945B8160-85FA-44D4-A9A6-2B419BBFD762}" type="sibTrans" cxnId="{CDB33808-CC33-4D38-A001-89D11238AC11}">
      <dgm:prSet/>
      <dgm:spPr/>
      <dgm:t>
        <a:bodyPr/>
        <a:lstStyle/>
        <a:p>
          <a:endParaRPr lang="en-US"/>
        </a:p>
      </dgm:t>
    </dgm:pt>
    <dgm:pt modelId="{6619E349-FA17-4929-9856-8069629A0758}">
      <dgm:prSet phldrT="[Text]"/>
      <dgm:spPr/>
      <dgm:t>
        <a:bodyPr/>
        <a:lstStyle/>
        <a:p>
          <a:r>
            <a:rPr lang="en-US" b="0"/>
            <a:t>Exhaust leaked refrigerant</a:t>
          </a:r>
        </a:p>
      </dgm:t>
    </dgm:pt>
    <dgm:pt modelId="{34175177-56EA-4C83-B3B7-2AD815308AEC}" type="parTrans" cxnId="{55C3EADF-24BB-44DC-9FCC-9C9E17FD1C15}">
      <dgm:prSet/>
      <dgm:spPr/>
      <dgm:t>
        <a:bodyPr/>
        <a:lstStyle/>
        <a:p>
          <a:endParaRPr lang="en-US"/>
        </a:p>
      </dgm:t>
    </dgm:pt>
    <dgm:pt modelId="{36697CAA-BF34-4E1B-9D71-BDF3666A02AC}" type="sibTrans" cxnId="{55C3EADF-24BB-44DC-9FCC-9C9E17FD1C15}">
      <dgm:prSet/>
      <dgm:spPr/>
      <dgm:t>
        <a:bodyPr/>
        <a:lstStyle/>
        <a:p>
          <a:endParaRPr lang="en-US"/>
        </a:p>
      </dgm:t>
    </dgm:pt>
    <dgm:pt modelId="{4A88F988-55E9-4E33-823D-CD12D8C37B3C}">
      <dgm:prSet phldrT="[Text]"/>
      <dgm:spPr/>
      <dgm:t>
        <a:bodyPr/>
        <a:lstStyle/>
        <a:p>
          <a:r>
            <a:rPr lang="en-US" b="0" dirty="0"/>
            <a:t>Volume</a:t>
          </a:r>
        </a:p>
      </dgm:t>
    </dgm:pt>
    <dgm:pt modelId="{92CFAE44-BD45-44A6-BC06-21DE41AC064B}" type="parTrans" cxnId="{B831F687-E402-41A2-8FE5-558FA739E805}">
      <dgm:prSet/>
      <dgm:spPr/>
      <dgm:t>
        <a:bodyPr/>
        <a:lstStyle/>
        <a:p>
          <a:endParaRPr lang="en-US"/>
        </a:p>
      </dgm:t>
    </dgm:pt>
    <dgm:pt modelId="{0C68F14A-F415-40FC-AA18-FD973D23CD98}" type="sibTrans" cxnId="{B831F687-E402-41A2-8FE5-558FA739E805}">
      <dgm:prSet/>
      <dgm:spPr/>
      <dgm:t>
        <a:bodyPr/>
        <a:lstStyle/>
        <a:p>
          <a:endParaRPr lang="en-US"/>
        </a:p>
      </dgm:t>
    </dgm:pt>
    <dgm:pt modelId="{5082766B-CA49-4BD8-9A05-AAC8F985C5AA}">
      <dgm:prSet phldrT="[Text]"/>
      <dgm:spPr/>
      <dgm:t>
        <a:bodyPr/>
        <a:lstStyle/>
        <a:p>
          <a:r>
            <a:rPr lang="en-US" b="0" dirty="0"/>
            <a:t>EDVC</a:t>
          </a:r>
        </a:p>
      </dgm:t>
    </dgm:pt>
    <dgm:pt modelId="{EFCC2873-3CEF-4169-81DB-8C3A306EF0D9}" type="parTrans" cxnId="{909F8AB0-E3B0-48FA-AADC-7F7E50BA73EF}">
      <dgm:prSet/>
      <dgm:spPr/>
      <dgm:t>
        <a:bodyPr/>
        <a:lstStyle/>
        <a:p>
          <a:endParaRPr lang="en-US"/>
        </a:p>
      </dgm:t>
    </dgm:pt>
    <dgm:pt modelId="{598255BF-5AC3-44DA-9DF2-43F856E24D0F}" type="sibTrans" cxnId="{909F8AB0-E3B0-48FA-AADC-7F7E50BA73EF}">
      <dgm:prSet/>
      <dgm:spPr/>
      <dgm:t>
        <a:bodyPr/>
        <a:lstStyle/>
        <a:p>
          <a:endParaRPr lang="en-US"/>
        </a:p>
      </dgm:t>
    </dgm:pt>
    <dgm:pt modelId="{F17C0BD4-B339-47FD-997C-C7DE91F62E3F}">
      <dgm:prSet phldrT="[Text]"/>
      <dgm:spPr/>
      <dgm:t>
        <a:bodyPr/>
        <a:lstStyle/>
        <a:p>
          <a:r>
            <a:rPr lang="en-US" b="0"/>
            <a:t>Refrigerant detection</a:t>
          </a:r>
        </a:p>
      </dgm:t>
    </dgm:pt>
    <dgm:pt modelId="{1F1C32FF-27D6-4308-B2FC-6A2A1E259AC4}" type="parTrans" cxnId="{9B9C3777-AF8D-465E-97A9-BD9275FD9206}">
      <dgm:prSet/>
      <dgm:spPr/>
      <dgm:t>
        <a:bodyPr/>
        <a:lstStyle/>
        <a:p>
          <a:endParaRPr lang="en-US"/>
        </a:p>
      </dgm:t>
    </dgm:pt>
    <dgm:pt modelId="{DE5E70F4-EB01-4D49-B265-F368A4BA8F63}" type="sibTrans" cxnId="{9B9C3777-AF8D-465E-97A9-BD9275FD9206}">
      <dgm:prSet/>
      <dgm:spPr/>
      <dgm:t>
        <a:bodyPr/>
        <a:lstStyle/>
        <a:p>
          <a:endParaRPr lang="en-US"/>
        </a:p>
      </dgm:t>
    </dgm:pt>
    <dgm:pt modelId="{BE24BFDA-8E4E-42FF-A0DF-498BB887B1D2}">
      <dgm:prSet phldrT="[Text]"/>
      <dgm:spPr/>
      <dgm:t>
        <a:bodyPr/>
        <a:lstStyle/>
        <a:p>
          <a:r>
            <a:rPr lang="en-US" b="0"/>
            <a:t>“Listed” equipment</a:t>
          </a:r>
        </a:p>
      </dgm:t>
    </dgm:pt>
    <dgm:pt modelId="{1D3FFB45-652F-4D0B-B21C-B4B5CDF2A3B0}" type="parTrans" cxnId="{88731386-610B-4496-99AA-5621DE2C37B5}">
      <dgm:prSet/>
      <dgm:spPr/>
      <dgm:t>
        <a:bodyPr/>
        <a:lstStyle/>
        <a:p>
          <a:endParaRPr lang="en-US"/>
        </a:p>
      </dgm:t>
    </dgm:pt>
    <dgm:pt modelId="{DA321A7C-3201-40D8-BCC0-0F07BB095AC4}" type="sibTrans" cxnId="{88731386-610B-4496-99AA-5621DE2C37B5}">
      <dgm:prSet/>
      <dgm:spPr/>
      <dgm:t>
        <a:bodyPr/>
        <a:lstStyle/>
        <a:p>
          <a:endParaRPr lang="en-US"/>
        </a:p>
      </dgm:t>
    </dgm:pt>
    <dgm:pt modelId="{79463EE5-3EDB-463B-9153-9F617964227B}">
      <dgm:prSet phldrT="[Text]"/>
      <dgm:spPr/>
      <dgm:t>
        <a:bodyPr/>
        <a:lstStyle/>
        <a:p>
          <a:pPr marL="0" indent="0"/>
          <a:r>
            <a:rPr lang="en-US" b="0"/>
            <a:t> UL 60335-2-40 / CSA C22.2 No. 60335‑2‑40</a:t>
          </a:r>
        </a:p>
      </dgm:t>
    </dgm:pt>
    <dgm:pt modelId="{ED032B3D-A3DA-4769-BCCB-A952235FF62E}" type="parTrans" cxnId="{2AD50CD2-A19B-40B2-986C-DA0833953D18}">
      <dgm:prSet/>
      <dgm:spPr/>
      <dgm:t>
        <a:bodyPr/>
        <a:lstStyle/>
        <a:p>
          <a:endParaRPr lang="en-US"/>
        </a:p>
      </dgm:t>
    </dgm:pt>
    <dgm:pt modelId="{C6D5A5C0-A806-4D50-95DB-B9631172812F}" type="sibTrans" cxnId="{2AD50CD2-A19B-40B2-986C-DA0833953D18}">
      <dgm:prSet/>
      <dgm:spPr/>
      <dgm:t>
        <a:bodyPr/>
        <a:lstStyle/>
        <a:p>
          <a:endParaRPr lang="en-US"/>
        </a:p>
      </dgm:t>
    </dgm:pt>
    <dgm:pt modelId="{A222B766-6253-494B-AF58-2C64A73378A5}">
      <dgm:prSet phldrT="[Text]"/>
      <dgm:spPr/>
      <dgm:t>
        <a:bodyPr/>
        <a:lstStyle/>
        <a:p>
          <a:pPr marL="0" indent="0"/>
          <a:r>
            <a:rPr lang="en-US" b="0"/>
            <a:t> UL 484</a:t>
          </a:r>
        </a:p>
      </dgm:t>
    </dgm:pt>
    <dgm:pt modelId="{5A0FCEF4-2BB8-43FC-A2FE-9DBC0C8EFC8A}" type="parTrans" cxnId="{2D1E6E48-5F4A-40BB-86D6-DBB694E23011}">
      <dgm:prSet/>
      <dgm:spPr/>
      <dgm:t>
        <a:bodyPr/>
        <a:lstStyle/>
        <a:p>
          <a:endParaRPr lang="en-US"/>
        </a:p>
      </dgm:t>
    </dgm:pt>
    <dgm:pt modelId="{6C8DFA74-C83B-4CA7-A7D9-9C9A672B80B2}" type="sibTrans" cxnId="{2D1E6E48-5F4A-40BB-86D6-DBB694E23011}">
      <dgm:prSet/>
      <dgm:spPr/>
      <dgm:t>
        <a:bodyPr/>
        <a:lstStyle/>
        <a:p>
          <a:endParaRPr lang="en-US"/>
        </a:p>
      </dgm:t>
    </dgm:pt>
    <dgm:pt modelId="{4DDB8FB3-EA0D-4625-940C-858148AD4EFB}">
      <dgm:prSet phldrT="[Text]"/>
      <dgm:spPr/>
      <dgm:t>
        <a:bodyPr/>
        <a:lstStyle/>
        <a:p>
          <a:r>
            <a:rPr lang="en-US" b="0"/>
            <a:t>Ignition</a:t>
          </a:r>
        </a:p>
      </dgm:t>
    </dgm:pt>
    <dgm:pt modelId="{5A34F8E7-1668-4717-9E8A-2D4428E4800D}" type="parTrans" cxnId="{FC2522E5-CA56-4046-A747-B8FF49BBEC81}">
      <dgm:prSet/>
      <dgm:spPr/>
      <dgm:t>
        <a:bodyPr/>
        <a:lstStyle/>
        <a:p>
          <a:endParaRPr lang="en-US"/>
        </a:p>
      </dgm:t>
    </dgm:pt>
    <dgm:pt modelId="{EC7AF2B7-8F09-4331-AF19-A2FD0A762DFC}" type="sibTrans" cxnId="{FC2522E5-CA56-4046-A747-B8FF49BBEC81}">
      <dgm:prSet/>
      <dgm:spPr/>
      <dgm:t>
        <a:bodyPr/>
        <a:lstStyle/>
        <a:p>
          <a:endParaRPr lang="en-US"/>
        </a:p>
      </dgm:t>
    </dgm:pt>
    <dgm:pt modelId="{B87CC962-AA17-4513-AD54-04910312C563}">
      <dgm:prSet phldrT="[Text]"/>
      <dgm:spPr/>
      <dgm:t>
        <a:bodyPr/>
        <a:lstStyle/>
        <a:p>
          <a:r>
            <a:rPr lang="en-US" b="0"/>
            <a:t>No ignition sources in ductwork</a:t>
          </a:r>
        </a:p>
      </dgm:t>
    </dgm:pt>
    <dgm:pt modelId="{3D8CF96B-69E7-4244-8360-EBEB944E1DF0}" type="parTrans" cxnId="{E2F8F8D4-11EA-4C84-83E5-4E47CFD24445}">
      <dgm:prSet/>
      <dgm:spPr/>
      <dgm:t>
        <a:bodyPr/>
        <a:lstStyle/>
        <a:p>
          <a:endParaRPr lang="en-US"/>
        </a:p>
      </dgm:t>
    </dgm:pt>
    <dgm:pt modelId="{A483D5FC-7C37-4E8D-9466-B5B531871488}" type="sibTrans" cxnId="{E2F8F8D4-11EA-4C84-83E5-4E47CFD24445}">
      <dgm:prSet/>
      <dgm:spPr/>
      <dgm:t>
        <a:bodyPr/>
        <a:lstStyle/>
        <a:p>
          <a:endParaRPr lang="en-US"/>
        </a:p>
      </dgm:t>
    </dgm:pt>
    <dgm:pt modelId="{4BF10A34-E889-423F-AF25-B55FF5307C54}" type="pres">
      <dgm:prSet presAssocID="{A0D44EEE-265D-4DAB-BE29-7C2E6C45A83C}" presName="composite" presStyleCnt="0">
        <dgm:presLayoutVars>
          <dgm:chMax val="5"/>
          <dgm:dir/>
          <dgm:animLvl val="ctr"/>
          <dgm:resizeHandles val="exact"/>
        </dgm:presLayoutVars>
      </dgm:prSet>
      <dgm:spPr/>
    </dgm:pt>
    <dgm:pt modelId="{F7481529-2B9E-48FE-B6E5-C1DC35030A9C}" type="pres">
      <dgm:prSet presAssocID="{A0D44EEE-265D-4DAB-BE29-7C2E6C45A83C}" presName="cycle" presStyleCnt="0"/>
      <dgm:spPr/>
    </dgm:pt>
    <dgm:pt modelId="{3CEE2529-5F6E-485E-B1E4-0EF41395585A}" type="pres">
      <dgm:prSet presAssocID="{A0D44EEE-265D-4DAB-BE29-7C2E6C45A83C}" presName="centerShape" presStyleCnt="0"/>
      <dgm:spPr/>
    </dgm:pt>
    <dgm:pt modelId="{6295EE30-A0CE-4640-A555-CCBD38E13800}" type="pres">
      <dgm:prSet presAssocID="{A0D44EEE-265D-4DAB-BE29-7C2E6C45A83C}" presName="connSite" presStyleLbl="node1" presStyleIdx="0" presStyleCnt="7"/>
      <dgm:spPr/>
    </dgm:pt>
    <dgm:pt modelId="{5B433473-4387-4F10-9F7E-0044997B2D1D}" type="pres">
      <dgm:prSet presAssocID="{A0D44EEE-265D-4DAB-BE29-7C2E6C45A83C}" presName="visible" presStyleLbl="node1" presStyleIdx="0" presStyleCnt="7"/>
      <dgm:spPr/>
    </dgm:pt>
    <dgm:pt modelId="{210D9331-8A77-4D3F-ACB3-ACE81D078D0F}" type="pres">
      <dgm:prSet presAssocID="{5DB0B5CD-A9AF-4BC6-B1F9-405AED4F1016}" presName="Name25" presStyleLbl="parChTrans1D1" presStyleIdx="0" presStyleCnt="6"/>
      <dgm:spPr/>
    </dgm:pt>
    <dgm:pt modelId="{49C582F5-0274-443C-95A1-BAD8DFF1CB21}" type="pres">
      <dgm:prSet presAssocID="{762D06C0-9D72-4DA8-B118-E7E970EE2019}" presName="node" presStyleCnt="0"/>
      <dgm:spPr/>
    </dgm:pt>
    <dgm:pt modelId="{FF8562C0-925B-4F40-AD65-4778B3624E2A}" type="pres">
      <dgm:prSet presAssocID="{762D06C0-9D72-4DA8-B118-E7E970EE2019}" presName="parentNode" presStyleLbl="node1" presStyleIdx="1" presStyleCnt="7">
        <dgm:presLayoutVars>
          <dgm:chMax val="1"/>
          <dgm:bulletEnabled val="1"/>
        </dgm:presLayoutVars>
      </dgm:prSet>
      <dgm:spPr/>
    </dgm:pt>
    <dgm:pt modelId="{FE3C6A1C-198F-40D3-9C0F-D07D44F4E869}" type="pres">
      <dgm:prSet presAssocID="{762D06C0-9D72-4DA8-B118-E7E970EE2019}" presName="childNode" presStyleLbl="revTx" presStyleIdx="0" presStyleCnt="6">
        <dgm:presLayoutVars>
          <dgm:bulletEnabled val="1"/>
        </dgm:presLayoutVars>
      </dgm:prSet>
      <dgm:spPr/>
    </dgm:pt>
    <dgm:pt modelId="{A7907A2B-625C-407F-BF40-264922FC7CB8}" type="pres">
      <dgm:prSet presAssocID="{1F1C32FF-27D6-4308-B2FC-6A2A1E259AC4}" presName="Name25" presStyleLbl="parChTrans1D1" presStyleIdx="1" presStyleCnt="6"/>
      <dgm:spPr/>
    </dgm:pt>
    <dgm:pt modelId="{E14914E2-DD4E-470D-8D31-61875D30115C}" type="pres">
      <dgm:prSet presAssocID="{F17C0BD4-B339-47FD-997C-C7DE91F62E3F}" presName="node" presStyleCnt="0"/>
      <dgm:spPr/>
    </dgm:pt>
    <dgm:pt modelId="{2177846C-A2F2-4B5C-A49D-BF61614BAE53}" type="pres">
      <dgm:prSet presAssocID="{F17C0BD4-B339-47FD-997C-C7DE91F62E3F}" presName="parentNode" presStyleLbl="node1" presStyleIdx="2" presStyleCnt="7">
        <dgm:presLayoutVars>
          <dgm:chMax val="1"/>
          <dgm:bulletEnabled val="1"/>
        </dgm:presLayoutVars>
      </dgm:prSet>
      <dgm:spPr/>
    </dgm:pt>
    <dgm:pt modelId="{BB501873-227F-4F59-A273-09BC80B3AED9}" type="pres">
      <dgm:prSet presAssocID="{F17C0BD4-B339-47FD-997C-C7DE91F62E3F}" presName="childNode" presStyleLbl="revTx" presStyleIdx="1" presStyleCnt="6">
        <dgm:presLayoutVars>
          <dgm:bulletEnabled val="1"/>
        </dgm:presLayoutVars>
      </dgm:prSet>
      <dgm:spPr/>
    </dgm:pt>
    <dgm:pt modelId="{9EEA4D65-6D31-4395-9761-FF5C19D0BF29}" type="pres">
      <dgm:prSet presAssocID="{0A26DCA6-73FC-4700-BE70-6112B2C9582C}" presName="Name25" presStyleLbl="parChTrans1D1" presStyleIdx="2" presStyleCnt="6"/>
      <dgm:spPr/>
    </dgm:pt>
    <dgm:pt modelId="{C052E4E5-87D6-4B9C-A3FE-41C5D4D1ED8A}" type="pres">
      <dgm:prSet presAssocID="{F54579D5-5C26-4855-8F1B-8E468FDF1290}" presName="node" presStyleCnt="0"/>
      <dgm:spPr/>
    </dgm:pt>
    <dgm:pt modelId="{ECEBF956-C0D8-46FA-A9BF-3ECCE7567C9B}" type="pres">
      <dgm:prSet presAssocID="{F54579D5-5C26-4855-8F1B-8E468FDF1290}" presName="parentNode" presStyleLbl="node1" presStyleIdx="3" presStyleCnt="7">
        <dgm:presLayoutVars>
          <dgm:chMax val="1"/>
          <dgm:bulletEnabled val="1"/>
        </dgm:presLayoutVars>
      </dgm:prSet>
      <dgm:spPr/>
    </dgm:pt>
    <dgm:pt modelId="{66824549-1763-494A-8441-9E9CA1A65C7D}" type="pres">
      <dgm:prSet presAssocID="{F54579D5-5C26-4855-8F1B-8E468FDF1290}" presName="childNode" presStyleLbl="revTx" presStyleIdx="2" presStyleCnt="6">
        <dgm:presLayoutVars>
          <dgm:bulletEnabled val="1"/>
        </dgm:presLayoutVars>
      </dgm:prSet>
      <dgm:spPr/>
    </dgm:pt>
    <dgm:pt modelId="{6980F4C3-4AEF-4CBD-9275-A4A35366E457}" type="pres">
      <dgm:prSet presAssocID="{E583691C-329C-40A9-A2E2-62B2EE71194F}" presName="Name25" presStyleLbl="parChTrans1D1" presStyleIdx="3" presStyleCnt="6"/>
      <dgm:spPr/>
    </dgm:pt>
    <dgm:pt modelId="{D03C96A8-FF42-43C6-AB00-E9283CE8D64C}" type="pres">
      <dgm:prSet presAssocID="{F1072C6D-4D99-4233-8165-52CDF5D15CF7}" presName="node" presStyleCnt="0"/>
      <dgm:spPr/>
    </dgm:pt>
    <dgm:pt modelId="{51EC5DBD-F51D-4FCE-8E10-56CFF2FDD787}" type="pres">
      <dgm:prSet presAssocID="{F1072C6D-4D99-4233-8165-52CDF5D15CF7}" presName="parentNode" presStyleLbl="node1" presStyleIdx="4" presStyleCnt="7">
        <dgm:presLayoutVars>
          <dgm:chMax val="1"/>
          <dgm:bulletEnabled val="1"/>
        </dgm:presLayoutVars>
      </dgm:prSet>
      <dgm:spPr/>
    </dgm:pt>
    <dgm:pt modelId="{5D46D4C0-11D5-45EE-9236-08E24F2FAE0D}" type="pres">
      <dgm:prSet presAssocID="{F1072C6D-4D99-4233-8165-52CDF5D15CF7}" presName="childNode" presStyleLbl="revTx" presStyleIdx="3" presStyleCnt="6">
        <dgm:presLayoutVars>
          <dgm:bulletEnabled val="1"/>
        </dgm:presLayoutVars>
      </dgm:prSet>
      <dgm:spPr/>
    </dgm:pt>
    <dgm:pt modelId="{9E01EBD3-7131-4CE2-A3B1-078084D68DF8}" type="pres">
      <dgm:prSet presAssocID="{5A34F8E7-1668-4717-9E8A-2D4428E4800D}" presName="Name25" presStyleLbl="parChTrans1D1" presStyleIdx="4" presStyleCnt="6"/>
      <dgm:spPr/>
    </dgm:pt>
    <dgm:pt modelId="{F6433E7C-D4F6-4DE4-ACB3-0BAAB0D5A258}" type="pres">
      <dgm:prSet presAssocID="{4DDB8FB3-EA0D-4625-940C-858148AD4EFB}" presName="node" presStyleCnt="0"/>
      <dgm:spPr/>
    </dgm:pt>
    <dgm:pt modelId="{72D6E876-1F76-477B-9D6C-984A64C8F1C2}" type="pres">
      <dgm:prSet presAssocID="{4DDB8FB3-EA0D-4625-940C-858148AD4EFB}" presName="parentNode" presStyleLbl="node1" presStyleIdx="5" presStyleCnt="7">
        <dgm:presLayoutVars>
          <dgm:chMax val="1"/>
          <dgm:bulletEnabled val="1"/>
        </dgm:presLayoutVars>
      </dgm:prSet>
      <dgm:spPr/>
    </dgm:pt>
    <dgm:pt modelId="{0A95A46D-88F4-4CCB-9E33-E6BE406692AE}" type="pres">
      <dgm:prSet presAssocID="{4DDB8FB3-EA0D-4625-940C-858148AD4EFB}" presName="childNode" presStyleLbl="revTx" presStyleIdx="4" presStyleCnt="6">
        <dgm:presLayoutVars>
          <dgm:bulletEnabled val="1"/>
        </dgm:presLayoutVars>
      </dgm:prSet>
      <dgm:spPr/>
    </dgm:pt>
    <dgm:pt modelId="{E63D0D9A-F178-4D94-BE02-A9DB04200157}" type="pres">
      <dgm:prSet presAssocID="{1D3FFB45-652F-4D0B-B21C-B4B5CDF2A3B0}" presName="Name25" presStyleLbl="parChTrans1D1" presStyleIdx="5" presStyleCnt="6"/>
      <dgm:spPr/>
    </dgm:pt>
    <dgm:pt modelId="{94245BC1-D3E8-485A-9125-A6D6A267E8A5}" type="pres">
      <dgm:prSet presAssocID="{BE24BFDA-8E4E-42FF-A0DF-498BB887B1D2}" presName="node" presStyleCnt="0"/>
      <dgm:spPr/>
    </dgm:pt>
    <dgm:pt modelId="{7C143C66-26FC-4252-8305-C716CD3D4809}" type="pres">
      <dgm:prSet presAssocID="{BE24BFDA-8E4E-42FF-A0DF-498BB887B1D2}" presName="parentNode" presStyleLbl="node1" presStyleIdx="6" presStyleCnt="7" custScaleX="99712" custLinFactNeighborX="36657">
        <dgm:presLayoutVars>
          <dgm:chMax val="1"/>
          <dgm:bulletEnabled val="1"/>
        </dgm:presLayoutVars>
      </dgm:prSet>
      <dgm:spPr/>
    </dgm:pt>
    <dgm:pt modelId="{B16D6E75-9AE3-46F1-B53F-E9872112C3B0}" type="pres">
      <dgm:prSet presAssocID="{BE24BFDA-8E4E-42FF-A0DF-498BB887B1D2}" presName="childNode" presStyleLbl="revTx" presStyleIdx="5" presStyleCnt="6">
        <dgm:presLayoutVars>
          <dgm:bulletEnabled val="1"/>
        </dgm:presLayoutVars>
      </dgm:prSet>
      <dgm:spPr/>
    </dgm:pt>
  </dgm:ptLst>
  <dgm:cxnLst>
    <dgm:cxn modelId="{CDB33808-CC33-4D38-A001-89D11238AC11}" srcId="{F54579D5-5C26-4855-8F1B-8E468FDF1290}" destId="{C5744D99-C25C-4981-8B8D-EE8FF55726BB}" srcOrd="4" destOrd="0" parTransId="{43AED06A-EA84-4040-9665-3D70D57356C6}" sibTransId="{945B8160-85FA-44D4-A9A6-2B419BBFD762}"/>
    <dgm:cxn modelId="{6CC3CC08-E92A-4B46-8CC5-72A77A3115ED}" type="presOf" srcId="{E583691C-329C-40A9-A2E2-62B2EE71194F}" destId="{6980F4C3-4AEF-4CBD-9275-A4A35366E457}" srcOrd="0" destOrd="0" presId="urn:microsoft.com/office/officeart/2005/8/layout/radial2"/>
    <dgm:cxn modelId="{3C4AF60B-27F1-436A-9CEF-C9E677E82582}" type="presOf" srcId="{4DDB8FB3-EA0D-4625-940C-858148AD4EFB}" destId="{72D6E876-1F76-477B-9D6C-984A64C8F1C2}" srcOrd="0" destOrd="0" presId="urn:microsoft.com/office/officeart/2005/8/layout/radial2"/>
    <dgm:cxn modelId="{4AF9E832-05F8-4BEE-8965-3F92A6E35424}" type="presOf" srcId="{A6C973E9-B765-401F-BBA9-1C36790517D8}" destId="{BB501873-227F-4F59-A273-09BC80B3AED9}" srcOrd="0" destOrd="0" presId="urn:microsoft.com/office/officeart/2005/8/layout/radial2"/>
    <dgm:cxn modelId="{0BDD0C36-BF63-46B6-967E-3AF04B0C98DF}" srcId="{F54579D5-5C26-4855-8F1B-8E468FDF1290}" destId="{4385B0A0-186F-47F3-B6E7-2550C2149FBA}" srcOrd="2" destOrd="0" parTransId="{24DF9E42-8971-46E0-8AAE-F98DB493F361}" sibTransId="{D79BB451-589A-4BD3-BEB9-98ABF902E2B2}"/>
    <dgm:cxn modelId="{086AD33B-8E29-4043-B606-28F8DA481979}" srcId="{F17C0BD4-B339-47FD-997C-C7DE91F62E3F}" destId="{A6C973E9-B765-401F-BBA9-1C36790517D8}" srcOrd="0" destOrd="0" parTransId="{699A7F7C-6493-44AA-A509-7FEAF7A4E02C}" sibTransId="{59CDEA5A-3CB4-4C80-BB16-61731E7E0468}"/>
    <dgm:cxn modelId="{CDA2AA40-78EA-43A5-B661-A47C45369FCA}" type="presOf" srcId="{B6D7159D-A2A7-40A8-B756-D9FC453DBFEB}" destId="{66824549-1763-494A-8441-9E9CA1A65C7D}" srcOrd="0" destOrd="3" presId="urn:microsoft.com/office/officeart/2005/8/layout/radial2"/>
    <dgm:cxn modelId="{04E5915B-84AA-42E3-9534-79083975D241}" type="presOf" srcId="{4385B0A0-186F-47F3-B6E7-2550C2149FBA}" destId="{66824549-1763-494A-8441-9E9CA1A65C7D}" srcOrd="0" destOrd="2" presId="urn:microsoft.com/office/officeart/2005/8/layout/radial2"/>
    <dgm:cxn modelId="{062DB95B-F39E-4AA1-B4AE-A1668716FB78}" type="presOf" srcId="{BE24BFDA-8E4E-42FF-A0DF-498BB887B1D2}" destId="{7C143C66-26FC-4252-8305-C716CD3D4809}" srcOrd="0" destOrd="0" presId="urn:microsoft.com/office/officeart/2005/8/layout/radial2"/>
    <dgm:cxn modelId="{76001F60-0DB9-4656-A0EA-97D05503FBEF}" type="presOf" srcId="{341145B4-AAA4-4A38-A517-421DE1DEC7FF}" destId="{66824549-1763-494A-8441-9E9CA1A65C7D}" srcOrd="0" destOrd="0" presId="urn:microsoft.com/office/officeart/2005/8/layout/radial2"/>
    <dgm:cxn modelId="{AB862262-8942-4747-8359-DD4A0078E301}" type="presOf" srcId="{F54579D5-5C26-4855-8F1B-8E468FDF1290}" destId="{ECEBF956-C0D8-46FA-A9BF-3ECCE7567C9B}" srcOrd="0" destOrd="0" presId="urn:microsoft.com/office/officeart/2005/8/layout/radial2"/>
    <dgm:cxn modelId="{E4EB0F45-C94E-4B11-8021-131A476EE4CA}" type="presOf" srcId="{1F1C32FF-27D6-4308-B2FC-6A2A1E259AC4}" destId="{A7907A2B-625C-407F-BF40-264922FC7CB8}" srcOrd="0" destOrd="0" presId="urn:microsoft.com/office/officeart/2005/8/layout/radial2"/>
    <dgm:cxn modelId="{2D1E6E48-5F4A-40BB-86D6-DBB694E23011}" srcId="{BE24BFDA-8E4E-42FF-A0DF-498BB887B1D2}" destId="{A222B766-6253-494B-AF58-2C64A73378A5}" srcOrd="1" destOrd="0" parTransId="{5A0FCEF4-2BB8-43FC-A2FE-9DBC0C8EFC8A}" sibTransId="{6C8DFA74-C83B-4CA7-A7D9-9C9A672B80B2}"/>
    <dgm:cxn modelId="{3640456D-03F3-4949-BECE-5AE4B304E810}" srcId="{F54579D5-5C26-4855-8F1B-8E468FDF1290}" destId="{201DDD1C-EB0C-49D9-888A-23B6F7DC78CE}" srcOrd="1" destOrd="0" parTransId="{BACD0676-7E6E-4E23-9D94-2FA407AEB92A}" sibTransId="{64CD33E0-DDBC-4589-B498-CA45A384231E}"/>
    <dgm:cxn modelId="{BAD3764D-DF1C-4CF0-AA89-BAE39E9344C0}" type="presOf" srcId="{6619E349-FA17-4929-9856-8069629A0758}" destId="{5D46D4C0-11D5-45EE-9236-08E24F2FAE0D}" srcOrd="0" destOrd="0" presId="urn:microsoft.com/office/officeart/2005/8/layout/radial2"/>
    <dgm:cxn modelId="{87EDFD4E-DF6A-44FD-AF20-A6DD30577379}" type="presOf" srcId="{A0D44EEE-265D-4DAB-BE29-7C2E6C45A83C}" destId="{4BF10A34-E889-423F-AF25-B55FF5307C54}" srcOrd="0" destOrd="0" presId="urn:microsoft.com/office/officeart/2005/8/layout/radial2"/>
    <dgm:cxn modelId="{FD475771-C704-473B-93D2-834CACB2A896}" srcId="{F54579D5-5C26-4855-8F1B-8E468FDF1290}" destId="{341145B4-AAA4-4A38-A517-421DE1DEC7FF}" srcOrd="0" destOrd="0" parTransId="{0794A667-5D79-4DFC-B5ED-FC47C23A92E9}" sibTransId="{D486F347-21A9-4E64-8AC5-BC94C53FB944}"/>
    <dgm:cxn modelId="{2169E175-08BA-41EF-8D0D-7D8FFB80E0F9}" type="presOf" srcId="{1D3FFB45-652F-4D0B-B21C-B4B5CDF2A3B0}" destId="{E63D0D9A-F178-4D94-BE02-A9DB04200157}" srcOrd="0" destOrd="0" presId="urn:microsoft.com/office/officeart/2005/8/layout/radial2"/>
    <dgm:cxn modelId="{AABCC376-1214-4334-80BF-E4890460A4EB}" type="presOf" srcId="{B87CC962-AA17-4513-AD54-04910312C563}" destId="{0A95A46D-88F4-4CCB-9E33-E6BE406692AE}" srcOrd="0" destOrd="0" presId="urn:microsoft.com/office/officeart/2005/8/layout/radial2"/>
    <dgm:cxn modelId="{9B9C3777-AF8D-465E-97A9-BD9275FD9206}" srcId="{A0D44EEE-265D-4DAB-BE29-7C2E6C45A83C}" destId="{F17C0BD4-B339-47FD-997C-C7DE91F62E3F}" srcOrd="1" destOrd="0" parTransId="{1F1C32FF-27D6-4308-B2FC-6A2A1E259AC4}" sibTransId="{DE5E70F4-EB01-4D49-B265-F368A4BA8F63}"/>
    <dgm:cxn modelId="{10063358-8589-42D1-B2D1-FCC2832413D3}" type="presOf" srcId="{0A26DCA6-73FC-4700-BE70-6112B2C9582C}" destId="{9EEA4D65-6D31-4395-9761-FF5C19D0BF29}" srcOrd="0" destOrd="0" presId="urn:microsoft.com/office/officeart/2005/8/layout/radial2"/>
    <dgm:cxn modelId="{FB218878-018E-4346-9EFF-391F24120F03}" type="presOf" srcId="{5082766B-CA49-4BD8-9A05-AAC8F985C5AA}" destId="{FE3C6A1C-198F-40D3-9C0F-D07D44F4E869}" srcOrd="0" destOrd="1" presId="urn:microsoft.com/office/officeart/2005/8/layout/radial2"/>
    <dgm:cxn modelId="{3FB2C37D-B8E0-456C-BFCD-8B7B699B1134}" srcId="{F54579D5-5C26-4855-8F1B-8E468FDF1290}" destId="{B6D7159D-A2A7-40A8-B756-D9FC453DBFEB}" srcOrd="3" destOrd="0" parTransId="{0C196FFE-7A7B-4025-A51E-4E5FD2E17BA5}" sibTransId="{9A1253E6-5FD0-4A1C-AF89-196C1E2318F8}"/>
    <dgm:cxn modelId="{582A707E-A01A-4A81-A712-7F1805C647FC}" srcId="{A0D44EEE-265D-4DAB-BE29-7C2E6C45A83C}" destId="{762D06C0-9D72-4DA8-B118-E7E970EE2019}" srcOrd="0" destOrd="0" parTransId="{5DB0B5CD-A9AF-4BC6-B1F9-405AED4F1016}" sibTransId="{8E3D798E-EB52-43FB-B057-DC7907AC19D1}"/>
    <dgm:cxn modelId="{E1F9A47E-4958-4A28-BD5B-FCCDF2ADC94F}" type="presOf" srcId="{4A88F988-55E9-4E33-823D-CD12D8C37B3C}" destId="{FE3C6A1C-198F-40D3-9C0F-D07D44F4E869}" srcOrd="0" destOrd="0" presId="urn:microsoft.com/office/officeart/2005/8/layout/radial2"/>
    <dgm:cxn modelId="{6C4F257F-AA3A-423A-AB2A-E97885F72B3E}" type="presOf" srcId="{A222B766-6253-494B-AF58-2C64A73378A5}" destId="{B16D6E75-9AE3-46F1-B53F-E9872112C3B0}" srcOrd="0" destOrd="1" presId="urn:microsoft.com/office/officeart/2005/8/layout/radial2"/>
    <dgm:cxn modelId="{20434381-E6DE-408D-B5C8-7A3C9C72AC6F}" type="presOf" srcId="{762D06C0-9D72-4DA8-B118-E7E970EE2019}" destId="{FF8562C0-925B-4F40-AD65-4778B3624E2A}" srcOrd="0" destOrd="0" presId="urn:microsoft.com/office/officeart/2005/8/layout/radial2"/>
    <dgm:cxn modelId="{CE74C881-0555-43B4-83B8-8B21DBD971F1}" type="presOf" srcId="{79463EE5-3EDB-463B-9153-9F617964227B}" destId="{B16D6E75-9AE3-46F1-B53F-E9872112C3B0}" srcOrd="0" destOrd="0" presId="urn:microsoft.com/office/officeart/2005/8/layout/radial2"/>
    <dgm:cxn modelId="{32344482-EA21-420A-A679-BA79A61E27A1}" srcId="{A0D44EEE-265D-4DAB-BE29-7C2E6C45A83C}" destId="{F54579D5-5C26-4855-8F1B-8E468FDF1290}" srcOrd="2" destOrd="0" parTransId="{0A26DCA6-73FC-4700-BE70-6112B2C9582C}" sibTransId="{CF719440-3CD9-4F5A-9A33-DA8C1B35E626}"/>
    <dgm:cxn modelId="{88731386-610B-4496-99AA-5621DE2C37B5}" srcId="{A0D44EEE-265D-4DAB-BE29-7C2E6C45A83C}" destId="{BE24BFDA-8E4E-42FF-A0DF-498BB887B1D2}" srcOrd="5" destOrd="0" parTransId="{1D3FFB45-652F-4D0B-B21C-B4B5CDF2A3B0}" sibTransId="{DA321A7C-3201-40D8-BCC0-0F07BB095AC4}"/>
    <dgm:cxn modelId="{B831F687-E402-41A2-8FE5-558FA739E805}" srcId="{762D06C0-9D72-4DA8-B118-E7E970EE2019}" destId="{4A88F988-55E9-4E33-823D-CD12D8C37B3C}" srcOrd="0" destOrd="0" parTransId="{92CFAE44-BD45-44A6-BC06-21DE41AC064B}" sibTransId="{0C68F14A-F415-40FC-AA18-FD973D23CD98}"/>
    <dgm:cxn modelId="{7A25F790-7AD9-4F3E-B769-0C27FB298B0E}" type="presOf" srcId="{5A34F8E7-1668-4717-9E8A-2D4428E4800D}" destId="{9E01EBD3-7131-4CE2-A3B1-078084D68DF8}" srcOrd="0" destOrd="0" presId="urn:microsoft.com/office/officeart/2005/8/layout/radial2"/>
    <dgm:cxn modelId="{5D835398-4F30-47C0-AF82-FFE0F8AEC58B}" type="presOf" srcId="{201DDD1C-EB0C-49D9-888A-23B6F7DC78CE}" destId="{66824549-1763-494A-8441-9E9CA1A65C7D}" srcOrd="0" destOrd="1" presId="urn:microsoft.com/office/officeart/2005/8/layout/radial2"/>
    <dgm:cxn modelId="{860BD0A3-B11A-4A45-99D6-98DE40417771}" type="presOf" srcId="{5DB0B5CD-A9AF-4BC6-B1F9-405AED4F1016}" destId="{210D9331-8A77-4D3F-ACB3-ACE81D078D0F}" srcOrd="0" destOrd="0" presId="urn:microsoft.com/office/officeart/2005/8/layout/radial2"/>
    <dgm:cxn modelId="{909F8AB0-E3B0-48FA-AADC-7F7E50BA73EF}" srcId="{762D06C0-9D72-4DA8-B118-E7E970EE2019}" destId="{5082766B-CA49-4BD8-9A05-AAC8F985C5AA}" srcOrd="1" destOrd="0" parTransId="{EFCC2873-3CEF-4169-81DB-8C3A306EF0D9}" sibTransId="{598255BF-5AC3-44DA-9DF2-43F856E24D0F}"/>
    <dgm:cxn modelId="{2AD50CD2-A19B-40B2-986C-DA0833953D18}" srcId="{BE24BFDA-8E4E-42FF-A0DF-498BB887B1D2}" destId="{79463EE5-3EDB-463B-9153-9F617964227B}" srcOrd="0" destOrd="0" parTransId="{ED032B3D-A3DA-4769-BCCB-A952235FF62E}" sibTransId="{C6D5A5C0-A806-4D50-95DB-B9631172812F}"/>
    <dgm:cxn modelId="{0219BED4-E175-413F-B77C-3541B9D1831F}" type="presOf" srcId="{C5744D99-C25C-4981-8B8D-EE8FF55726BB}" destId="{66824549-1763-494A-8441-9E9CA1A65C7D}" srcOrd="0" destOrd="4" presId="urn:microsoft.com/office/officeart/2005/8/layout/radial2"/>
    <dgm:cxn modelId="{E2F8F8D4-11EA-4C84-83E5-4E47CFD24445}" srcId="{4DDB8FB3-EA0D-4625-940C-858148AD4EFB}" destId="{B87CC962-AA17-4513-AD54-04910312C563}" srcOrd="0" destOrd="0" parTransId="{3D8CF96B-69E7-4244-8360-EBEB944E1DF0}" sibTransId="{A483D5FC-7C37-4E8D-9466-B5B531871488}"/>
    <dgm:cxn modelId="{D564A6DC-4B6E-49C0-981C-D792BF584D87}" type="presOf" srcId="{F1072C6D-4D99-4233-8165-52CDF5D15CF7}" destId="{51EC5DBD-F51D-4FCE-8E10-56CFF2FDD787}" srcOrd="0" destOrd="0" presId="urn:microsoft.com/office/officeart/2005/8/layout/radial2"/>
    <dgm:cxn modelId="{55C3EADF-24BB-44DC-9FCC-9C9E17FD1C15}" srcId="{F1072C6D-4D99-4233-8165-52CDF5D15CF7}" destId="{6619E349-FA17-4929-9856-8069629A0758}" srcOrd="0" destOrd="0" parTransId="{34175177-56EA-4C83-B3B7-2AD815308AEC}" sibTransId="{36697CAA-BF34-4E1B-9D71-BDF3666A02AC}"/>
    <dgm:cxn modelId="{FC2522E5-CA56-4046-A747-B8FF49BBEC81}" srcId="{A0D44EEE-265D-4DAB-BE29-7C2E6C45A83C}" destId="{4DDB8FB3-EA0D-4625-940C-858148AD4EFB}" srcOrd="4" destOrd="0" parTransId="{5A34F8E7-1668-4717-9E8A-2D4428E4800D}" sibTransId="{EC7AF2B7-8F09-4331-AF19-A2FD0A762DFC}"/>
    <dgm:cxn modelId="{28F06AE6-9507-4EC4-BF52-2D142EB0C270}" srcId="{A0D44EEE-265D-4DAB-BE29-7C2E6C45A83C}" destId="{F1072C6D-4D99-4233-8165-52CDF5D15CF7}" srcOrd="3" destOrd="0" parTransId="{E583691C-329C-40A9-A2E2-62B2EE71194F}" sibTransId="{CC3B5B9E-2665-42FA-9671-CB4F2D4CEF71}"/>
    <dgm:cxn modelId="{5C5C43FD-747A-43DF-A4E2-033BCF874CDC}" type="presOf" srcId="{F17C0BD4-B339-47FD-997C-C7DE91F62E3F}" destId="{2177846C-A2F2-4B5C-A49D-BF61614BAE53}" srcOrd="0" destOrd="0" presId="urn:microsoft.com/office/officeart/2005/8/layout/radial2"/>
    <dgm:cxn modelId="{0110DBF2-8FC9-4549-99FF-13450C5CA720}" type="presParOf" srcId="{4BF10A34-E889-423F-AF25-B55FF5307C54}" destId="{F7481529-2B9E-48FE-B6E5-C1DC35030A9C}" srcOrd="0" destOrd="0" presId="urn:microsoft.com/office/officeart/2005/8/layout/radial2"/>
    <dgm:cxn modelId="{F812867A-E950-42A8-B73C-DC8D84BF2BEB}" type="presParOf" srcId="{F7481529-2B9E-48FE-B6E5-C1DC35030A9C}" destId="{3CEE2529-5F6E-485E-B1E4-0EF41395585A}" srcOrd="0" destOrd="0" presId="urn:microsoft.com/office/officeart/2005/8/layout/radial2"/>
    <dgm:cxn modelId="{E66FF818-4D87-495B-B7B6-5353E001B7AA}" type="presParOf" srcId="{3CEE2529-5F6E-485E-B1E4-0EF41395585A}" destId="{6295EE30-A0CE-4640-A555-CCBD38E13800}" srcOrd="0" destOrd="0" presId="urn:microsoft.com/office/officeart/2005/8/layout/radial2"/>
    <dgm:cxn modelId="{6EA4F71E-68BF-454F-AA7C-A3E451550F96}" type="presParOf" srcId="{3CEE2529-5F6E-485E-B1E4-0EF41395585A}" destId="{5B433473-4387-4F10-9F7E-0044997B2D1D}" srcOrd="1" destOrd="0" presId="urn:microsoft.com/office/officeart/2005/8/layout/radial2"/>
    <dgm:cxn modelId="{4930142F-1943-49F9-8C6C-29385342ABD3}" type="presParOf" srcId="{F7481529-2B9E-48FE-B6E5-C1DC35030A9C}" destId="{210D9331-8A77-4D3F-ACB3-ACE81D078D0F}" srcOrd="1" destOrd="0" presId="urn:microsoft.com/office/officeart/2005/8/layout/radial2"/>
    <dgm:cxn modelId="{A655791A-01DB-4E5B-BDE7-B9DF286B635B}" type="presParOf" srcId="{F7481529-2B9E-48FE-B6E5-C1DC35030A9C}" destId="{49C582F5-0274-443C-95A1-BAD8DFF1CB21}" srcOrd="2" destOrd="0" presId="urn:microsoft.com/office/officeart/2005/8/layout/radial2"/>
    <dgm:cxn modelId="{173522A7-9B59-4DD0-8350-0E3C356DB42A}" type="presParOf" srcId="{49C582F5-0274-443C-95A1-BAD8DFF1CB21}" destId="{FF8562C0-925B-4F40-AD65-4778B3624E2A}" srcOrd="0" destOrd="0" presId="urn:microsoft.com/office/officeart/2005/8/layout/radial2"/>
    <dgm:cxn modelId="{73800B5A-1E6D-47D9-8A26-F5FB5343BB1F}" type="presParOf" srcId="{49C582F5-0274-443C-95A1-BAD8DFF1CB21}" destId="{FE3C6A1C-198F-40D3-9C0F-D07D44F4E869}" srcOrd="1" destOrd="0" presId="urn:microsoft.com/office/officeart/2005/8/layout/radial2"/>
    <dgm:cxn modelId="{6FDC7968-4E43-442B-A039-F1310AA3BE46}" type="presParOf" srcId="{F7481529-2B9E-48FE-B6E5-C1DC35030A9C}" destId="{A7907A2B-625C-407F-BF40-264922FC7CB8}" srcOrd="3" destOrd="0" presId="urn:microsoft.com/office/officeart/2005/8/layout/radial2"/>
    <dgm:cxn modelId="{C5AF970C-818C-4CEB-9964-3F98A4153904}" type="presParOf" srcId="{F7481529-2B9E-48FE-B6E5-C1DC35030A9C}" destId="{E14914E2-DD4E-470D-8D31-61875D30115C}" srcOrd="4" destOrd="0" presId="urn:microsoft.com/office/officeart/2005/8/layout/radial2"/>
    <dgm:cxn modelId="{702C25BB-BE35-418C-BB37-023ED84B7F1B}" type="presParOf" srcId="{E14914E2-DD4E-470D-8D31-61875D30115C}" destId="{2177846C-A2F2-4B5C-A49D-BF61614BAE53}" srcOrd="0" destOrd="0" presId="urn:microsoft.com/office/officeart/2005/8/layout/radial2"/>
    <dgm:cxn modelId="{9996AC15-BE32-44FF-BB93-2723061F70C5}" type="presParOf" srcId="{E14914E2-DD4E-470D-8D31-61875D30115C}" destId="{BB501873-227F-4F59-A273-09BC80B3AED9}" srcOrd="1" destOrd="0" presId="urn:microsoft.com/office/officeart/2005/8/layout/radial2"/>
    <dgm:cxn modelId="{86F5D194-11C1-438E-A321-7A6BE4936206}" type="presParOf" srcId="{F7481529-2B9E-48FE-B6E5-C1DC35030A9C}" destId="{9EEA4D65-6D31-4395-9761-FF5C19D0BF29}" srcOrd="5" destOrd="0" presId="urn:microsoft.com/office/officeart/2005/8/layout/radial2"/>
    <dgm:cxn modelId="{A725B2D9-D283-4A13-A8A1-338EF0483081}" type="presParOf" srcId="{F7481529-2B9E-48FE-B6E5-C1DC35030A9C}" destId="{C052E4E5-87D6-4B9C-A3FE-41C5D4D1ED8A}" srcOrd="6" destOrd="0" presId="urn:microsoft.com/office/officeart/2005/8/layout/radial2"/>
    <dgm:cxn modelId="{D978579C-6E13-4B52-BED6-85018116BF2F}" type="presParOf" srcId="{C052E4E5-87D6-4B9C-A3FE-41C5D4D1ED8A}" destId="{ECEBF956-C0D8-46FA-A9BF-3ECCE7567C9B}" srcOrd="0" destOrd="0" presId="urn:microsoft.com/office/officeart/2005/8/layout/radial2"/>
    <dgm:cxn modelId="{9840363C-6FA8-4E5E-82A0-14BBE675EDC0}" type="presParOf" srcId="{C052E4E5-87D6-4B9C-A3FE-41C5D4D1ED8A}" destId="{66824549-1763-494A-8441-9E9CA1A65C7D}" srcOrd="1" destOrd="0" presId="urn:microsoft.com/office/officeart/2005/8/layout/radial2"/>
    <dgm:cxn modelId="{693BC319-9253-47B6-B3F3-DDFE32BEF43E}" type="presParOf" srcId="{F7481529-2B9E-48FE-B6E5-C1DC35030A9C}" destId="{6980F4C3-4AEF-4CBD-9275-A4A35366E457}" srcOrd="7" destOrd="0" presId="urn:microsoft.com/office/officeart/2005/8/layout/radial2"/>
    <dgm:cxn modelId="{C1CB3A5D-4F38-4043-8582-6DCB6B1E7129}" type="presParOf" srcId="{F7481529-2B9E-48FE-B6E5-C1DC35030A9C}" destId="{D03C96A8-FF42-43C6-AB00-E9283CE8D64C}" srcOrd="8" destOrd="0" presId="urn:microsoft.com/office/officeart/2005/8/layout/radial2"/>
    <dgm:cxn modelId="{2547D3B0-4A93-4BA3-8F09-A772FCB51A34}" type="presParOf" srcId="{D03C96A8-FF42-43C6-AB00-E9283CE8D64C}" destId="{51EC5DBD-F51D-4FCE-8E10-56CFF2FDD787}" srcOrd="0" destOrd="0" presId="urn:microsoft.com/office/officeart/2005/8/layout/radial2"/>
    <dgm:cxn modelId="{696F338A-6432-4657-83A2-DFCF8848A33C}" type="presParOf" srcId="{D03C96A8-FF42-43C6-AB00-E9283CE8D64C}" destId="{5D46D4C0-11D5-45EE-9236-08E24F2FAE0D}" srcOrd="1" destOrd="0" presId="urn:microsoft.com/office/officeart/2005/8/layout/radial2"/>
    <dgm:cxn modelId="{F2C910B7-FCFB-4F1E-B165-2B791D6CA766}" type="presParOf" srcId="{F7481529-2B9E-48FE-B6E5-C1DC35030A9C}" destId="{9E01EBD3-7131-4CE2-A3B1-078084D68DF8}" srcOrd="9" destOrd="0" presId="urn:microsoft.com/office/officeart/2005/8/layout/radial2"/>
    <dgm:cxn modelId="{EA7DBB18-295C-4289-8195-C6BC365CEB53}" type="presParOf" srcId="{F7481529-2B9E-48FE-B6E5-C1DC35030A9C}" destId="{F6433E7C-D4F6-4DE4-ACB3-0BAAB0D5A258}" srcOrd="10" destOrd="0" presId="urn:microsoft.com/office/officeart/2005/8/layout/radial2"/>
    <dgm:cxn modelId="{4BA86EE4-8B0C-4C14-889C-91364C7CADDD}" type="presParOf" srcId="{F6433E7C-D4F6-4DE4-ACB3-0BAAB0D5A258}" destId="{72D6E876-1F76-477B-9D6C-984A64C8F1C2}" srcOrd="0" destOrd="0" presId="urn:microsoft.com/office/officeart/2005/8/layout/radial2"/>
    <dgm:cxn modelId="{A742EDFE-DA93-4604-84C0-66E8460F62FC}" type="presParOf" srcId="{F6433E7C-D4F6-4DE4-ACB3-0BAAB0D5A258}" destId="{0A95A46D-88F4-4CCB-9E33-E6BE406692AE}" srcOrd="1" destOrd="0" presId="urn:microsoft.com/office/officeart/2005/8/layout/radial2"/>
    <dgm:cxn modelId="{D50F7711-7F96-4E0E-9D23-B96EEF34824F}" type="presParOf" srcId="{F7481529-2B9E-48FE-B6E5-C1DC35030A9C}" destId="{E63D0D9A-F178-4D94-BE02-A9DB04200157}" srcOrd="11" destOrd="0" presId="urn:microsoft.com/office/officeart/2005/8/layout/radial2"/>
    <dgm:cxn modelId="{7ABF438D-8785-4D63-AD3E-20A75FDC7A6D}" type="presParOf" srcId="{F7481529-2B9E-48FE-B6E5-C1DC35030A9C}" destId="{94245BC1-D3E8-485A-9125-A6D6A267E8A5}" srcOrd="12" destOrd="0" presId="urn:microsoft.com/office/officeart/2005/8/layout/radial2"/>
    <dgm:cxn modelId="{6F357B9D-BB41-4EC8-9691-4341898BB564}" type="presParOf" srcId="{94245BC1-D3E8-485A-9125-A6D6A267E8A5}" destId="{7C143C66-26FC-4252-8305-C716CD3D4809}" srcOrd="0" destOrd="0" presId="urn:microsoft.com/office/officeart/2005/8/layout/radial2"/>
    <dgm:cxn modelId="{9222AC90-0A8D-4148-840A-C8A72C3B53DF}" type="presParOf" srcId="{94245BC1-D3E8-485A-9125-A6D6A267E8A5}" destId="{B16D6E75-9AE3-46F1-B53F-E9872112C3B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E70ECA-3C59-4D9E-8D51-A057C34D0560}" type="doc">
      <dgm:prSet loTypeId="urn:microsoft.com/office/officeart/2005/8/layout/equation2" loCatId="process" qsTypeId="urn:microsoft.com/office/officeart/2005/8/quickstyle/simple5" qsCatId="simple" csTypeId="urn:microsoft.com/office/officeart/2005/8/colors/colorful3" csCatId="colorful" phldr="1"/>
      <dgm:spPr/>
    </dgm:pt>
    <dgm:pt modelId="{1949B16E-2B22-45B7-82B2-9BAD2A671D10}">
      <dgm:prSet phldrT="[Text]"/>
      <dgm:spPr/>
      <dgm:t>
        <a:bodyPr/>
        <a:lstStyle/>
        <a:p>
          <a:r>
            <a:rPr lang="en-US" b="1"/>
            <a:t>Occupancy</a:t>
          </a:r>
        </a:p>
      </dgm:t>
    </dgm:pt>
    <dgm:pt modelId="{ACD2CE1A-5797-4425-8B15-FAA7F50F02F4}" type="parTrans" cxnId="{FB04170A-BD24-4C83-9D18-7F292C499C5F}">
      <dgm:prSet/>
      <dgm:spPr/>
      <dgm:t>
        <a:bodyPr/>
        <a:lstStyle/>
        <a:p>
          <a:endParaRPr lang="en-US" b="1"/>
        </a:p>
      </dgm:t>
    </dgm:pt>
    <dgm:pt modelId="{F94EA8EA-BDE2-45BC-BE73-3DEBB08184F8}" type="sibTrans" cxnId="{FB04170A-BD24-4C83-9D18-7F292C499C5F}">
      <dgm:prSet/>
      <dgm:spPr/>
      <dgm:t>
        <a:bodyPr/>
        <a:lstStyle/>
        <a:p>
          <a:endParaRPr lang="en-US" b="1"/>
        </a:p>
      </dgm:t>
    </dgm:pt>
    <dgm:pt modelId="{A12EE973-CD60-42A2-82F8-DF0B822758E3}">
      <dgm:prSet phldrT="[Text]"/>
      <dgm:spPr/>
      <dgm:t>
        <a:bodyPr/>
        <a:lstStyle/>
        <a:p>
          <a:r>
            <a:rPr lang="en-US" b="1"/>
            <a:t>Requirements</a:t>
          </a:r>
        </a:p>
      </dgm:t>
    </dgm:pt>
    <dgm:pt modelId="{E6BF85DE-6C9F-42D0-BD77-ECA82A91D716}" type="parTrans" cxnId="{90D257FC-DFB4-4628-B96C-319B8EFB451D}">
      <dgm:prSet/>
      <dgm:spPr/>
      <dgm:t>
        <a:bodyPr/>
        <a:lstStyle/>
        <a:p>
          <a:endParaRPr lang="en-US" b="1"/>
        </a:p>
      </dgm:t>
    </dgm:pt>
    <dgm:pt modelId="{0A88ACD8-3E31-456E-B4D9-45ED210F4768}" type="sibTrans" cxnId="{90D257FC-DFB4-4628-B96C-319B8EFB451D}">
      <dgm:prSet/>
      <dgm:spPr/>
      <dgm:t>
        <a:bodyPr/>
        <a:lstStyle/>
        <a:p>
          <a:endParaRPr lang="en-US" b="1"/>
        </a:p>
      </dgm:t>
    </dgm:pt>
    <dgm:pt modelId="{05FD52F6-6893-44C3-BF57-835C33E9F2B1}">
      <dgm:prSet phldrT="[Text]"/>
      <dgm:spPr/>
      <dgm:t>
        <a:bodyPr/>
        <a:lstStyle/>
        <a:p>
          <a:r>
            <a:rPr lang="en-US" b="1"/>
            <a:t>Refrigeration System</a:t>
          </a:r>
        </a:p>
      </dgm:t>
    </dgm:pt>
    <dgm:pt modelId="{6AB6FBA4-42A5-4A5D-99B8-647A2717511B}" type="parTrans" cxnId="{2493284C-576B-4ED2-969D-4BEAF6E62232}">
      <dgm:prSet/>
      <dgm:spPr/>
      <dgm:t>
        <a:bodyPr/>
        <a:lstStyle/>
        <a:p>
          <a:endParaRPr lang="en-US" b="1"/>
        </a:p>
      </dgm:t>
    </dgm:pt>
    <dgm:pt modelId="{F9047EB8-94D1-4B45-8238-2800581341F3}" type="sibTrans" cxnId="{2493284C-576B-4ED2-969D-4BEAF6E62232}">
      <dgm:prSet/>
      <dgm:spPr/>
      <dgm:t>
        <a:bodyPr/>
        <a:lstStyle/>
        <a:p>
          <a:endParaRPr lang="en-US" b="1"/>
        </a:p>
      </dgm:t>
    </dgm:pt>
    <dgm:pt modelId="{EC67B53B-FCFF-4404-B22E-A69E0A10ACB9}">
      <dgm:prSet phldrT="[Text]"/>
      <dgm:spPr/>
      <dgm:t>
        <a:bodyPr/>
        <a:lstStyle/>
        <a:p>
          <a:r>
            <a:rPr lang="en-US" b="1"/>
            <a:t>Safety Group</a:t>
          </a:r>
        </a:p>
      </dgm:t>
    </dgm:pt>
    <dgm:pt modelId="{BCD73943-79E8-4C0B-B5D3-9899A7F1EDB8}" type="parTrans" cxnId="{3FA28929-32EE-4AAE-9552-BEF638A053CE}">
      <dgm:prSet/>
      <dgm:spPr/>
      <dgm:t>
        <a:bodyPr/>
        <a:lstStyle/>
        <a:p>
          <a:endParaRPr lang="en-US"/>
        </a:p>
      </dgm:t>
    </dgm:pt>
    <dgm:pt modelId="{D0DB6CF9-40ED-4405-87B8-1EE1A11D3434}" type="sibTrans" cxnId="{3FA28929-32EE-4AAE-9552-BEF638A053CE}">
      <dgm:prSet/>
      <dgm:spPr/>
      <dgm:t>
        <a:bodyPr/>
        <a:lstStyle/>
        <a:p>
          <a:endParaRPr lang="en-US"/>
        </a:p>
      </dgm:t>
    </dgm:pt>
    <dgm:pt modelId="{564456B5-99DF-4C0D-8B83-1ECE901E0D70}" type="pres">
      <dgm:prSet presAssocID="{D9E70ECA-3C59-4D9E-8D51-A057C34D0560}" presName="Name0" presStyleCnt="0">
        <dgm:presLayoutVars>
          <dgm:dir/>
          <dgm:resizeHandles val="exact"/>
        </dgm:presLayoutVars>
      </dgm:prSet>
      <dgm:spPr/>
    </dgm:pt>
    <dgm:pt modelId="{802DD1FB-2320-4200-93BD-7B1912B34864}" type="pres">
      <dgm:prSet presAssocID="{D9E70ECA-3C59-4D9E-8D51-A057C34D0560}" presName="vNodes" presStyleCnt="0"/>
      <dgm:spPr/>
    </dgm:pt>
    <dgm:pt modelId="{1A1EC756-10CF-4C13-85A7-37BD4AE4BDC4}" type="pres">
      <dgm:prSet presAssocID="{1949B16E-2B22-45B7-82B2-9BAD2A671D10}" presName="node" presStyleLbl="node1" presStyleIdx="0" presStyleCnt="4">
        <dgm:presLayoutVars>
          <dgm:bulletEnabled val="1"/>
        </dgm:presLayoutVars>
      </dgm:prSet>
      <dgm:spPr/>
    </dgm:pt>
    <dgm:pt modelId="{7C5FDF1B-AAF2-4540-9289-666D5A419CE8}" type="pres">
      <dgm:prSet presAssocID="{F94EA8EA-BDE2-45BC-BE73-3DEBB08184F8}" presName="spacerT" presStyleCnt="0"/>
      <dgm:spPr/>
    </dgm:pt>
    <dgm:pt modelId="{81083708-97EF-4C9D-B393-B504F93EF2E9}" type="pres">
      <dgm:prSet presAssocID="{F94EA8EA-BDE2-45BC-BE73-3DEBB08184F8}" presName="sibTrans" presStyleLbl="sibTrans2D1" presStyleIdx="0" presStyleCnt="3"/>
      <dgm:spPr/>
    </dgm:pt>
    <dgm:pt modelId="{AD403B36-76D7-42DE-B236-3415E9D22F72}" type="pres">
      <dgm:prSet presAssocID="{F94EA8EA-BDE2-45BC-BE73-3DEBB08184F8}" presName="spacerB" presStyleCnt="0"/>
      <dgm:spPr/>
    </dgm:pt>
    <dgm:pt modelId="{C7EC5D28-9622-4AFB-A48A-268E403CC0B5}" type="pres">
      <dgm:prSet presAssocID="{05FD52F6-6893-44C3-BF57-835C33E9F2B1}" presName="node" presStyleLbl="node1" presStyleIdx="1" presStyleCnt="4">
        <dgm:presLayoutVars>
          <dgm:bulletEnabled val="1"/>
        </dgm:presLayoutVars>
      </dgm:prSet>
      <dgm:spPr/>
    </dgm:pt>
    <dgm:pt modelId="{81F57752-F27C-4E04-9C1F-D02CF8401AA4}" type="pres">
      <dgm:prSet presAssocID="{F9047EB8-94D1-4B45-8238-2800581341F3}" presName="spacerT" presStyleCnt="0"/>
      <dgm:spPr/>
    </dgm:pt>
    <dgm:pt modelId="{9B23A48D-61F4-4557-8FB3-BBDA050C800E}" type="pres">
      <dgm:prSet presAssocID="{F9047EB8-94D1-4B45-8238-2800581341F3}" presName="sibTrans" presStyleLbl="sibTrans2D1" presStyleIdx="1" presStyleCnt="3"/>
      <dgm:spPr/>
    </dgm:pt>
    <dgm:pt modelId="{ECC8499C-8D9C-4596-9AB4-D8A033D50660}" type="pres">
      <dgm:prSet presAssocID="{F9047EB8-94D1-4B45-8238-2800581341F3}" presName="spacerB" presStyleCnt="0"/>
      <dgm:spPr/>
    </dgm:pt>
    <dgm:pt modelId="{4A2B7CCC-D032-4F6F-AF38-D1B36CC480A0}" type="pres">
      <dgm:prSet presAssocID="{EC67B53B-FCFF-4404-B22E-A69E0A10ACB9}" presName="node" presStyleLbl="node1" presStyleIdx="2" presStyleCnt="4">
        <dgm:presLayoutVars>
          <dgm:bulletEnabled val="1"/>
        </dgm:presLayoutVars>
      </dgm:prSet>
      <dgm:spPr/>
    </dgm:pt>
    <dgm:pt modelId="{553EFF90-3CAA-45B3-B3AD-C2093DA84A29}" type="pres">
      <dgm:prSet presAssocID="{D9E70ECA-3C59-4D9E-8D51-A057C34D0560}" presName="sibTransLast" presStyleLbl="sibTrans2D1" presStyleIdx="2" presStyleCnt="3"/>
      <dgm:spPr/>
    </dgm:pt>
    <dgm:pt modelId="{50FF6F53-7E3A-4B93-B70B-2CCBAE85DF3B}" type="pres">
      <dgm:prSet presAssocID="{D9E70ECA-3C59-4D9E-8D51-A057C34D0560}" presName="connectorText" presStyleLbl="sibTrans2D1" presStyleIdx="2" presStyleCnt="3"/>
      <dgm:spPr/>
    </dgm:pt>
    <dgm:pt modelId="{71E48382-0365-43D8-A8FA-8D434A56EDE7}" type="pres">
      <dgm:prSet presAssocID="{D9E70ECA-3C59-4D9E-8D51-A057C34D0560}" presName="lastNode" presStyleLbl="node1" presStyleIdx="3" presStyleCnt="4">
        <dgm:presLayoutVars>
          <dgm:bulletEnabled val="1"/>
        </dgm:presLayoutVars>
      </dgm:prSet>
      <dgm:spPr/>
    </dgm:pt>
  </dgm:ptLst>
  <dgm:cxnLst>
    <dgm:cxn modelId="{31633300-28C9-44FF-9451-3253190A73A6}" type="presOf" srcId="{F94EA8EA-BDE2-45BC-BE73-3DEBB08184F8}" destId="{81083708-97EF-4C9D-B393-B504F93EF2E9}" srcOrd="0" destOrd="0" presId="urn:microsoft.com/office/officeart/2005/8/layout/equation2"/>
    <dgm:cxn modelId="{FB04170A-BD24-4C83-9D18-7F292C499C5F}" srcId="{D9E70ECA-3C59-4D9E-8D51-A057C34D0560}" destId="{1949B16E-2B22-45B7-82B2-9BAD2A671D10}" srcOrd="0" destOrd="0" parTransId="{ACD2CE1A-5797-4425-8B15-FAA7F50F02F4}" sibTransId="{F94EA8EA-BDE2-45BC-BE73-3DEBB08184F8}"/>
    <dgm:cxn modelId="{3FA28929-32EE-4AAE-9552-BEF638A053CE}" srcId="{D9E70ECA-3C59-4D9E-8D51-A057C34D0560}" destId="{EC67B53B-FCFF-4404-B22E-A69E0A10ACB9}" srcOrd="2" destOrd="0" parTransId="{BCD73943-79E8-4C0B-B5D3-9899A7F1EDB8}" sibTransId="{D0DB6CF9-40ED-4405-87B8-1EE1A11D3434}"/>
    <dgm:cxn modelId="{2F4D2C31-41E0-4EBD-B1A0-55D9880F4713}" type="presOf" srcId="{EC67B53B-FCFF-4404-B22E-A69E0A10ACB9}" destId="{4A2B7CCC-D032-4F6F-AF38-D1B36CC480A0}" srcOrd="0" destOrd="0" presId="urn:microsoft.com/office/officeart/2005/8/layout/equation2"/>
    <dgm:cxn modelId="{26606940-6DE8-4055-A192-E0D71C80A738}" type="presOf" srcId="{05FD52F6-6893-44C3-BF57-835C33E9F2B1}" destId="{C7EC5D28-9622-4AFB-A48A-268E403CC0B5}" srcOrd="0" destOrd="0" presId="urn:microsoft.com/office/officeart/2005/8/layout/equation2"/>
    <dgm:cxn modelId="{2493284C-576B-4ED2-969D-4BEAF6E62232}" srcId="{D9E70ECA-3C59-4D9E-8D51-A057C34D0560}" destId="{05FD52F6-6893-44C3-BF57-835C33E9F2B1}" srcOrd="1" destOrd="0" parTransId="{6AB6FBA4-42A5-4A5D-99B8-647A2717511B}" sibTransId="{F9047EB8-94D1-4B45-8238-2800581341F3}"/>
    <dgm:cxn modelId="{7E54B28E-134C-40BF-BF6B-512CD89CFDA6}" type="presOf" srcId="{D0DB6CF9-40ED-4405-87B8-1EE1A11D3434}" destId="{553EFF90-3CAA-45B3-B3AD-C2093DA84A29}" srcOrd="0" destOrd="0" presId="urn:microsoft.com/office/officeart/2005/8/layout/equation2"/>
    <dgm:cxn modelId="{B2B6D28F-7ECD-4194-9636-141748AB93FF}" type="presOf" srcId="{A12EE973-CD60-42A2-82F8-DF0B822758E3}" destId="{71E48382-0365-43D8-A8FA-8D434A56EDE7}" srcOrd="0" destOrd="0" presId="urn:microsoft.com/office/officeart/2005/8/layout/equation2"/>
    <dgm:cxn modelId="{42806BA6-1B0E-4E52-A4B2-10B0A9E9BF44}" type="presOf" srcId="{F9047EB8-94D1-4B45-8238-2800581341F3}" destId="{9B23A48D-61F4-4557-8FB3-BBDA050C800E}" srcOrd="0" destOrd="0" presId="urn:microsoft.com/office/officeart/2005/8/layout/equation2"/>
    <dgm:cxn modelId="{4745EEA6-1416-409C-85C0-91CCF2B15D43}" type="presOf" srcId="{D9E70ECA-3C59-4D9E-8D51-A057C34D0560}" destId="{564456B5-99DF-4C0D-8B83-1ECE901E0D70}" srcOrd="0" destOrd="0" presId="urn:microsoft.com/office/officeart/2005/8/layout/equation2"/>
    <dgm:cxn modelId="{5A4D1DB4-BB3A-4569-866B-CBF0B001BDD9}" type="presOf" srcId="{1949B16E-2B22-45B7-82B2-9BAD2A671D10}" destId="{1A1EC756-10CF-4C13-85A7-37BD4AE4BDC4}" srcOrd="0" destOrd="0" presId="urn:microsoft.com/office/officeart/2005/8/layout/equation2"/>
    <dgm:cxn modelId="{D89536F4-CDCD-449A-880D-27FAA26C065A}" type="presOf" srcId="{D0DB6CF9-40ED-4405-87B8-1EE1A11D3434}" destId="{50FF6F53-7E3A-4B93-B70B-2CCBAE85DF3B}" srcOrd="1" destOrd="0" presId="urn:microsoft.com/office/officeart/2005/8/layout/equation2"/>
    <dgm:cxn modelId="{90D257FC-DFB4-4628-B96C-319B8EFB451D}" srcId="{D9E70ECA-3C59-4D9E-8D51-A057C34D0560}" destId="{A12EE973-CD60-42A2-82F8-DF0B822758E3}" srcOrd="3" destOrd="0" parTransId="{E6BF85DE-6C9F-42D0-BD77-ECA82A91D716}" sibTransId="{0A88ACD8-3E31-456E-B4D9-45ED210F4768}"/>
    <dgm:cxn modelId="{2D347193-3BA2-4825-8F19-C22CF3B962BB}" type="presParOf" srcId="{564456B5-99DF-4C0D-8B83-1ECE901E0D70}" destId="{802DD1FB-2320-4200-93BD-7B1912B34864}" srcOrd="0" destOrd="0" presId="urn:microsoft.com/office/officeart/2005/8/layout/equation2"/>
    <dgm:cxn modelId="{AB9E3167-3BAB-4FF8-80FA-F6E4A953CA5C}" type="presParOf" srcId="{802DD1FB-2320-4200-93BD-7B1912B34864}" destId="{1A1EC756-10CF-4C13-85A7-37BD4AE4BDC4}" srcOrd="0" destOrd="0" presId="urn:microsoft.com/office/officeart/2005/8/layout/equation2"/>
    <dgm:cxn modelId="{49F4A277-9BD9-4BFB-A3D0-AC9A18796EB2}" type="presParOf" srcId="{802DD1FB-2320-4200-93BD-7B1912B34864}" destId="{7C5FDF1B-AAF2-4540-9289-666D5A419CE8}" srcOrd="1" destOrd="0" presId="urn:microsoft.com/office/officeart/2005/8/layout/equation2"/>
    <dgm:cxn modelId="{B32BD987-BA4C-471D-9589-1FAA40DA24F4}" type="presParOf" srcId="{802DD1FB-2320-4200-93BD-7B1912B34864}" destId="{81083708-97EF-4C9D-B393-B504F93EF2E9}" srcOrd="2" destOrd="0" presId="urn:microsoft.com/office/officeart/2005/8/layout/equation2"/>
    <dgm:cxn modelId="{DE63E38C-BAEE-4044-94B6-59711562E1F5}" type="presParOf" srcId="{802DD1FB-2320-4200-93BD-7B1912B34864}" destId="{AD403B36-76D7-42DE-B236-3415E9D22F72}" srcOrd="3" destOrd="0" presId="urn:microsoft.com/office/officeart/2005/8/layout/equation2"/>
    <dgm:cxn modelId="{A59D6796-7D3B-4E7D-9BD6-38DC3A172E3C}" type="presParOf" srcId="{802DD1FB-2320-4200-93BD-7B1912B34864}" destId="{C7EC5D28-9622-4AFB-A48A-268E403CC0B5}" srcOrd="4" destOrd="0" presId="urn:microsoft.com/office/officeart/2005/8/layout/equation2"/>
    <dgm:cxn modelId="{983543AE-121A-4CF3-91E5-77FB8CF03F49}" type="presParOf" srcId="{802DD1FB-2320-4200-93BD-7B1912B34864}" destId="{81F57752-F27C-4E04-9C1F-D02CF8401AA4}" srcOrd="5" destOrd="0" presId="urn:microsoft.com/office/officeart/2005/8/layout/equation2"/>
    <dgm:cxn modelId="{F050A421-A51B-4D01-A09C-84E031B3E048}" type="presParOf" srcId="{802DD1FB-2320-4200-93BD-7B1912B34864}" destId="{9B23A48D-61F4-4557-8FB3-BBDA050C800E}" srcOrd="6" destOrd="0" presId="urn:microsoft.com/office/officeart/2005/8/layout/equation2"/>
    <dgm:cxn modelId="{0040BB24-A60A-414B-85ED-986319FACA4A}" type="presParOf" srcId="{802DD1FB-2320-4200-93BD-7B1912B34864}" destId="{ECC8499C-8D9C-4596-9AB4-D8A033D50660}" srcOrd="7" destOrd="0" presId="urn:microsoft.com/office/officeart/2005/8/layout/equation2"/>
    <dgm:cxn modelId="{50AE541E-3CAF-4AC7-A917-6D9195C59133}" type="presParOf" srcId="{802DD1FB-2320-4200-93BD-7B1912B34864}" destId="{4A2B7CCC-D032-4F6F-AF38-D1B36CC480A0}" srcOrd="8" destOrd="0" presId="urn:microsoft.com/office/officeart/2005/8/layout/equation2"/>
    <dgm:cxn modelId="{1CE4CA83-7D5A-4751-A6A3-EE4DD3EE0EC8}" type="presParOf" srcId="{564456B5-99DF-4C0D-8B83-1ECE901E0D70}" destId="{553EFF90-3CAA-45B3-B3AD-C2093DA84A29}" srcOrd="1" destOrd="0" presId="urn:microsoft.com/office/officeart/2005/8/layout/equation2"/>
    <dgm:cxn modelId="{4C728BD2-72E4-46EE-9D3E-C9D738C5F2D3}" type="presParOf" srcId="{553EFF90-3CAA-45B3-B3AD-C2093DA84A29}" destId="{50FF6F53-7E3A-4B93-B70B-2CCBAE85DF3B}" srcOrd="0" destOrd="0" presId="urn:microsoft.com/office/officeart/2005/8/layout/equation2"/>
    <dgm:cxn modelId="{857482F0-F2E0-4FC1-AEA8-8C2EE7731CD5}" type="presParOf" srcId="{564456B5-99DF-4C0D-8B83-1ECE901E0D70}" destId="{71E48382-0365-43D8-A8FA-8D434A56EDE7}" srcOrd="2" destOrd="0" presId="urn:microsoft.com/office/officeart/2005/8/layout/equati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201EA2-C472-4C68-A8C6-8ADEFB31001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59C4534E-7B60-4393-84F2-EA419470BC5C}" type="pres">
      <dgm:prSet presAssocID="{FB201EA2-C472-4C68-A8C6-8ADEFB31001E}" presName="linear" presStyleCnt="0">
        <dgm:presLayoutVars>
          <dgm:dir/>
          <dgm:animLvl val="lvl"/>
          <dgm:resizeHandles val="exact"/>
        </dgm:presLayoutVars>
      </dgm:prSet>
      <dgm:spPr/>
    </dgm:pt>
  </dgm:ptLst>
  <dgm:cxnLst>
    <dgm:cxn modelId="{9403AD3B-25BE-4A63-9EEA-9549157B2EBB}" type="presOf" srcId="{FB201EA2-C472-4C68-A8C6-8ADEFB31001E}" destId="{59C4534E-7B60-4393-84F2-EA419470BC5C}"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E2172A-F08B-49AC-994F-0152B772B505}" type="doc">
      <dgm:prSet loTypeId="urn:diagrams.loki3.com/VaryingWidthList" loCatId="list" qsTypeId="urn:microsoft.com/office/officeart/2005/8/quickstyle/simple1" qsCatId="simple" csTypeId="urn:microsoft.com/office/officeart/2005/8/colors/accent1_2" csCatId="accent1" phldr="1"/>
      <dgm:spPr/>
    </dgm:pt>
    <dgm:pt modelId="{ECE201F7-5516-46CB-9D23-52B2824C82EA}">
      <dgm:prSet phldrT="[Text]" custT="1"/>
      <dgm:spPr/>
      <dgm:t>
        <a:bodyPr/>
        <a:lstStyle/>
        <a:p>
          <a:r>
            <a:rPr lang="en-US" sz="1800" dirty="0"/>
            <a:t>Natural Ventilation Between Spaces</a:t>
          </a:r>
        </a:p>
      </dgm:t>
    </dgm:pt>
    <dgm:pt modelId="{B5CDD550-F41E-4B3A-A7D5-ED37612936E2}" type="parTrans" cxnId="{21688A07-3744-43DC-A40C-ACECBE8D8D3E}">
      <dgm:prSet/>
      <dgm:spPr/>
      <dgm:t>
        <a:bodyPr/>
        <a:lstStyle/>
        <a:p>
          <a:endParaRPr lang="en-US" sz="1800"/>
        </a:p>
      </dgm:t>
    </dgm:pt>
    <dgm:pt modelId="{D7487363-EF18-42C8-B433-FA1A6FB6D4CA}" type="sibTrans" cxnId="{21688A07-3744-43DC-A40C-ACECBE8D8D3E}">
      <dgm:prSet/>
      <dgm:spPr/>
      <dgm:t>
        <a:bodyPr/>
        <a:lstStyle/>
        <a:p>
          <a:endParaRPr lang="en-US" sz="1800"/>
        </a:p>
      </dgm:t>
    </dgm:pt>
    <dgm:pt modelId="{211BBCA3-EF7E-4645-A6F7-6EE4071EEEC5}">
      <dgm:prSet phldrT="[Text]" custT="1"/>
      <dgm:spPr/>
      <dgm:t>
        <a:bodyPr/>
        <a:lstStyle/>
        <a:p>
          <a:r>
            <a:rPr lang="en-US" sz="1800" dirty="0"/>
            <a:t>Circulation</a:t>
          </a:r>
        </a:p>
      </dgm:t>
    </dgm:pt>
    <dgm:pt modelId="{A6482E25-B77A-48D9-9356-4935CC3E779C}" type="parTrans" cxnId="{7AD17817-393B-476F-B154-53E2903294CE}">
      <dgm:prSet/>
      <dgm:spPr/>
      <dgm:t>
        <a:bodyPr/>
        <a:lstStyle/>
        <a:p>
          <a:endParaRPr lang="en-US" sz="1800"/>
        </a:p>
      </dgm:t>
    </dgm:pt>
    <dgm:pt modelId="{90DFF960-A719-4FE1-BC5D-C949BB2FE576}" type="sibTrans" cxnId="{7AD17817-393B-476F-B154-53E2903294CE}">
      <dgm:prSet/>
      <dgm:spPr/>
      <dgm:t>
        <a:bodyPr/>
        <a:lstStyle/>
        <a:p>
          <a:endParaRPr lang="en-US" sz="1800"/>
        </a:p>
      </dgm:t>
    </dgm:pt>
    <dgm:pt modelId="{ABDFD8BA-565D-4828-814F-AE78BAAE2611}">
      <dgm:prSet phldrT="[Text]" custT="1"/>
      <dgm:spPr/>
      <dgm:t>
        <a:bodyPr/>
        <a:lstStyle/>
        <a:p>
          <a:r>
            <a:rPr lang="en-US" sz="1800" dirty="0"/>
            <a:t>Ventilation</a:t>
          </a:r>
        </a:p>
      </dgm:t>
    </dgm:pt>
    <dgm:pt modelId="{7BB14D73-2E3F-42CD-8F5E-D36E1EA64EA1}" type="parTrans" cxnId="{DD630DAA-1540-4EC8-89D4-960EC9C5826E}">
      <dgm:prSet/>
      <dgm:spPr/>
      <dgm:t>
        <a:bodyPr/>
        <a:lstStyle/>
        <a:p>
          <a:endParaRPr lang="en-US" sz="1800"/>
        </a:p>
      </dgm:t>
    </dgm:pt>
    <dgm:pt modelId="{A8C9C838-B173-4E84-9A2C-B7B76F86E10A}" type="sibTrans" cxnId="{DD630DAA-1540-4EC8-89D4-960EC9C5826E}">
      <dgm:prSet/>
      <dgm:spPr/>
      <dgm:t>
        <a:bodyPr/>
        <a:lstStyle/>
        <a:p>
          <a:endParaRPr lang="en-US" sz="1800"/>
        </a:p>
      </dgm:t>
    </dgm:pt>
    <dgm:pt modelId="{EFC4CE94-5605-4E1F-9496-9C14DEC18217}">
      <dgm:prSet phldrT="[Text]" custT="1"/>
      <dgm:spPr/>
      <dgm:t>
        <a:bodyPr/>
        <a:lstStyle/>
        <a:p>
          <a:r>
            <a:rPr lang="en-US" sz="1800" dirty="0"/>
            <a:t>Mitigation Controls</a:t>
          </a:r>
        </a:p>
      </dgm:t>
    </dgm:pt>
    <dgm:pt modelId="{C8BDDB6F-6EB9-42FA-8311-069E28937DD5}" type="parTrans" cxnId="{F1B3B77D-B1B6-433A-84E1-B3C0E1F3F392}">
      <dgm:prSet/>
      <dgm:spPr/>
      <dgm:t>
        <a:bodyPr/>
        <a:lstStyle/>
        <a:p>
          <a:endParaRPr lang="en-US" sz="1800"/>
        </a:p>
      </dgm:t>
    </dgm:pt>
    <dgm:pt modelId="{E2D8F4ED-6C3C-45FF-889A-E007618A2A02}" type="sibTrans" cxnId="{F1B3B77D-B1B6-433A-84E1-B3C0E1F3F392}">
      <dgm:prSet/>
      <dgm:spPr/>
      <dgm:t>
        <a:bodyPr/>
        <a:lstStyle/>
        <a:p>
          <a:endParaRPr lang="en-US" sz="1800"/>
        </a:p>
      </dgm:t>
    </dgm:pt>
    <dgm:pt modelId="{4F9E3FA4-0FB5-4DE6-8DF6-3F1D3F6B067A}" type="pres">
      <dgm:prSet presAssocID="{4DE2172A-F08B-49AC-994F-0152B772B505}" presName="Name0" presStyleCnt="0">
        <dgm:presLayoutVars>
          <dgm:resizeHandles/>
        </dgm:presLayoutVars>
      </dgm:prSet>
      <dgm:spPr/>
    </dgm:pt>
    <dgm:pt modelId="{7DD04557-1593-4881-AF6D-00BCBBF024BF}" type="pres">
      <dgm:prSet presAssocID="{ECE201F7-5516-46CB-9D23-52B2824C82EA}" presName="text" presStyleLbl="node1" presStyleIdx="0" presStyleCnt="4">
        <dgm:presLayoutVars>
          <dgm:bulletEnabled val="1"/>
        </dgm:presLayoutVars>
      </dgm:prSet>
      <dgm:spPr/>
    </dgm:pt>
    <dgm:pt modelId="{C168021B-B0CD-4310-ABE0-9FB72206BA6F}" type="pres">
      <dgm:prSet presAssocID="{D7487363-EF18-42C8-B433-FA1A6FB6D4CA}" presName="space" presStyleCnt="0"/>
      <dgm:spPr/>
    </dgm:pt>
    <dgm:pt modelId="{E7B5E94F-57DF-461E-815D-0AB730229300}" type="pres">
      <dgm:prSet presAssocID="{211BBCA3-EF7E-4645-A6F7-6EE4071EEEC5}" presName="text" presStyleLbl="node1" presStyleIdx="1" presStyleCnt="4" custScaleX="147802">
        <dgm:presLayoutVars>
          <dgm:bulletEnabled val="1"/>
        </dgm:presLayoutVars>
      </dgm:prSet>
      <dgm:spPr/>
    </dgm:pt>
    <dgm:pt modelId="{6A18C503-36CC-4560-B442-5E1F4BE0EB19}" type="pres">
      <dgm:prSet presAssocID="{90DFF960-A719-4FE1-BC5D-C949BB2FE576}" presName="space" presStyleCnt="0"/>
      <dgm:spPr/>
    </dgm:pt>
    <dgm:pt modelId="{74440772-722F-4122-B292-BEC655738EE5}" type="pres">
      <dgm:prSet presAssocID="{ABDFD8BA-565D-4828-814F-AE78BAAE2611}" presName="text" presStyleLbl="node1" presStyleIdx="2" presStyleCnt="4" custScaleX="157261">
        <dgm:presLayoutVars>
          <dgm:bulletEnabled val="1"/>
        </dgm:presLayoutVars>
      </dgm:prSet>
      <dgm:spPr/>
    </dgm:pt>
    <dgm:pt modelId="{9455ED3A-167A-4C85-ACB0-144AAED89221}" type="pres">
      <dgm:prSet presAssocID="{A8C9C838-B173-4E84-9A2C-B7B76F86E10A}" presName="space" presStyleCnt="0"/>
      <dgm:spPr/>
    </dgm:pt>
    <dgm:pt modelId="{FA8F08F7-9E18-43F0-9EB4-C146F7AEA659}" type="pres">
      <dgm:prSet presAssocID="{EFC4CE94-5605-4E1F-9496-9C14DEC18217}" presName="text" presStyleLbl="node1" presStyleIdx="3" presStyleCnt="4" custScaleX="170983">
        <dgm:presLayoutVars>
          <dgm:bulletEnabled val="1"/>
        </dgm:presLayoutVars>
      </dgm:prSet>
      <dgm:spPr/>
    </dgm:pt>
  </dgm:ptLst>
  <dgm:cxnLst>
    <dgm:cxn modelId="{21688A07-3744-43DC-A40C-ACECBE8D8D3E}" srcId="{4DE2172A-F08B-49AC-994F-0152B772B505}" destId="{ECE201F7-5516-46CB-9D23-52B2824C82EA}" srcOrd="0" destOrd="0" parTransId="{B5CDD550-F41E-4B3A-A7D5-ED37612936E2}" sibTransId="{D7487363-EF18-42C8-B433-FA1A6FB6D4CA}"/>
    <dgm:cxn modelId="{7AD17817-393B-476F-B154-53E2903294CE}" srcId="{4DE2172A-F08B-49AC-994F-0152B772B505}" destId="{211BBCA3-EF7E-4645-A6F7-6EE4071EEEC5}" srcOrd="1" destOrd="0" parTransId="{A6482E25-B77A-48D9-9356-4935CC3E779C}" sibTransId="{90DFF960-A719-4FE1-BC5D-C949BB2FE576}"/>
    <dgm:cxn modelId="{2F118B5A-2E05-4CA7-9F52-86FED6B51CB4}" type="presOf" srcId="{EFC4CE94-5605-4E1F-9496-9C14DEC18217}" destId="{FA8F08F7-9E18-43F0-9EB4-C146F7AEA659}" srcOrd="0" destOrd="0" presId="urn:diagrams.loki3.com/VaryingWidthList"/>
    <dgm:cxn modelId="{F1B3B77D-B1B6-433A-84E1-B3C0E1F3F392}" srcId="{4DE2172A-F08B-49AC-994F-0152B772B505}" destId="{EFC4CE94-5605-4E1F-9496-9C14DEC18217}" srcOrd="3" destOrd="0" parTransId="{C8BDDB6F-6EB9-42FA-8311-069E28937DD5}" sibTransId="{E2D8F4ED-6C3C-45FF-889A-E007618A2A02}"/>
    <dgm:cxn modelId="{E9C0E383-9DFA-409C-AF22-6759CD9947FE}" type="presOf" srcId="{4DE2172A-F08B-49AC-994F-0152B772B505}" destId="{4F9E3FA4-0FB5-4DE6-8DF6-3F1D3F6B067A}" srcOrd="0" destOrd="0" presId="urn:diagrams.loki3.com/VaryingWidthList"/>
    <dgm:cxn modelId="{DD630DAA-1540-4EC8-89D4-960EC9C5826E}" srcId="{4DE2172A-F08B-49AC-994F-0152B772B505}" destId="{ABDFD8BA-565D-4828-814F-AE78BAAE2611}" srcOrd="2" destOrd="0" parTransId="{7BB14D73-2E3F-42CD-8F5E-D36E1EA64EA1}" sibTransId="{A8C9C838-B173-4E84-9A2C-B7B76F86E10A}"/>
    <dgm:cxn modelId="{670E8EAD-22F2-4ED1-9DDF-B9DFBE8FB45C}" type="presOf" srcId="{ECE201F7-5516-46CB-9D23-52B2824C82EA}" destId="{7DD04557-1593-4881-AF6D-00BCBBF024BF}" srcOrd="0" destOrd="0" presId="urn:diagrams.loki3.com/VaryingWidthList"/>
    <dgm:cxn modelId="{9BE7EBD8-1E82-4D59-A71A-02D04083AEC7}" type="presOf" srcId="{211BBCA3-EF7E-4645-A6F7-6EE4071EEEC5}" destId="{E7B5E94F-57DF-461E-815D-0AB730229300}" srcOrd="0" destOrd="0" presId="urn:diagrams.loki3.com/VaryingWidthList"/>
    <dgm:cxn modelId="{8928E1EC-EF58-4402-8804-D612A8C74661}" type="presOf" srcId="{ABDFD8BA-565D-4828-814F-AE78BAAE2611}" destId="{74440772-722F-4122-B292-BEC655738EE5}" srcOrd="0" destOrd="0" presId="urn:diagrams.loki3.com/VaryingWidthList"/>
    <dgm:cxn modelId="{6D9B7825-155A-4168-A7BA-44051793FC9C}" type="presParOf" srcId="{4F9E3FA4-0FB5-4DE6-8DF6-3F1D3F6B067A}" destId="{7DD04557-1593-4881-AF6D-00BCBBF024BF}" srcOrd="0" destOrd="0" presId="urn:diagrams.loki3.com/VaryingWidthList"/>
    <dgm:cxn modelId="{5C2E583F-F35D-48BE-83F6-778F44ED3809}" type="presParOf" srcId="{4F9E3FA4-0FB5-4DE6-8DF6-3F1D3F6B067A}" destId="{C168021B-B0CD-4310-ABE0-9FB72206BA6F}" srcOrd="1" destOrd="0" presId="urn:diagrams.loki3.com/VaryingWidthList"/>
    <dgm:cxn modelId="{D0A4EC3C-56CF-4266-A153-2A703CCDBEF0}" type="presParOf" srcId="{4F9E3FA4-0FB5-4DE6-8DF6-3F1D3F6B067A}" destId="{E7B5E94F-57DF-461E-815D-0AB730229300}" srcOrd="2" destOrd="0" presId="urn:diagrams.loki3.com/VaryingWidthList"/>
    <dgm:cxn modelId="{2505A8C6-A46E-43D8-A160-B1BB05CCB9E2}" type="presParOf" srcId="{4F9E3FA4-0FB5-4DE6-8DF6-3F1D3F6B067A}" destId="{6A18C503-36CC-4560-B442-5E1F4BE0EB19}" srcOrd="3" destOrd="0" presId="urn:diagrams.loki3.com/VaryingWidthList"/>
    <dgm:cxn modelId="{E6DAEA24-E67C-48A0-9570-1CADCB5701C1}" type="presParOf" srcId="{4F9E3FA4-0FB5-4DE6-8DF6-3F1D3F6B067A}" destId="{74440772-722F-4122-B292-BEC655738EE5}" srcOrd="4" destOrd="0" presId="urn:diagrams.loki3.com/VaryingWidthList"/>
    <dgm:cxn modelId="{3C5E2E38-BC55-4172-8802-38E782A4B470}" type="presParOf" srcId="{4F9E3FA4-0FB5-4DE6-8DF6-3F1D3F6B067A}" destId="{9455ED3A-167A-4C85-ACB0-144AAED89221}" srcOrd="5" destOrd="0" presId="urn:diagrams.loki3.com/VaryingWidthList"/>
    <dgm:cxn modelId="{44FEF05B-3B69-4AF6-A83F-BF73167093E3}" type="presParOf" srcId="{4F9E3FA4-0FB5-4DE6-8DF6-3F1D3F6B067A}" destId="{FA8F08F7-9E18-43F0-9EB4-C146F7AEA659}"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A13DAF-925C-4787-B63E-0D3B6A2B3A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E82168B-D698-4710-B0EC-1A7357A32F00}">
      <dgm:prSet phldrT="[Text]"/>
      <dgm:spPr/>
      <dgm:t>
        <a:bodyPr/>
        <a:lstStyle/>
        <a:p>
          <a:r>
            <a:rPr lang="en-US" b="1"/>
            <a:t>Energize the air circulation </a:t>
          </a:r>
          <a:r>
            <a:rPr lang="en-US"/>
            <a:t>fan(s) of the equipment</a:t>
          </a:r>
        </a:p>
      </dgm:t>
    </dgm:pt>
    <dgm:pt modelId="{5B64983E-31A1-4C5C-893E-E57DE828659A}" type="parTrans" cxnId="{FA866023-7AD1-41D6-A2C6-46BB08E13308}">
      <dgm:prSet/>
      <dgm:spPr/>
      <dgm:t>
        <a:bodyPr/>
        <a:lstStyle/>
        <a:p>
          <a:endParaRPr lang="en-US"/>
        </a:p>
      </dgm:t>
    </dgm:pt>
    <dgm:pt modelId="{4059ADB7-B2C3-4570-9838-A4BC0DC813E2}" type="sibTrans" cxnId="{FA866023-7AD1-41D6-A2C6-46BB08E13308}">
      <dgm:prSet/>
      <dgm:spPr/>
      <dgm:t>
        <a:bodyPr/>
        <a:lstStyle/>
        <a:p>
          <a:endParaRPr lang="en-US"/>
        </a:p>
      </dgm:t>
    </dgm:pt>
    <dgm:pt modelId="{4E62600E-4968-4910-962B-0A3C2E828CB7}">
      <dgm:prSet/>
      <dgm:spPr/>
      <dgm:t>
        <a:bodyPr/>
        <a:lstStyle/>
        <a:p>
          <a:r>
            <a:rPr lang="en-US" b="1"/>
            <a:t>Open zoning dampers</a:t>
          </a:r>
          <a:endParaRPr lang="en-US"/>
        </a:p>
      </dgm:t>
    </dgm:pt>
    <dgm:pt modelId="{5C1BFA5E-DC34-4C9B-865B-66AE19BE8A4E}" type="parTrans" cxnId="{B0B6CCA1-BA3B-4574-9458-0FDE40EF2BAF}">
      <dgm:prSet/>
      <dgm:spPr/>
      <dgm:t>
        <a:bodyPr/>
        <a:lstStyle/>
        <a:p>
          <a:endParaRPr lang="en-US"/>
        </a:p>
      </dgm:t>
    </dgm:pt>
    <dgm:pt modelId="{6F5E2937-5DCA-4697-A45F-06079EF0DEDA}" type="sibTrans" cxnId="{B0B6CCA1-BA3B-4574-9458-0FDE40EF2BAF}">
      <dgm:prSet/>
      <dgm:spPr/>
      <dgm:t>
        <a:bodyPr/>
        <a:lstStyle/>
        <a:p>
          <a:endParaRPr lang="en-US"/>
        </a:p>
      </dgm:t>
    </dgm:pt>
    <dgm:pt modelId="{C8FC25E0-5743-439E-A14F-9D0B0EEA3B17}">
      <dgm:prSet/>
      <dgm:spPr/>
      <dgm:t>
        <a:bodyPr/>
        <a:lstStyle/>
        <a:p>
          <a:r>
            <a:rPr lang="en-US"/>
            <a:t>Activate </a:t>
          </a:r>
          <a:r>
            <a:rPr lang="en-US" b="1"/>
            <a:t>mechanical ventilation</a:t>
          </a:r>
          <a:endParaRPr lang="en-US"/>
        </a:p>
      </dgm:t>
    </dgm:pt>
    <dgm:pt modelId="{6FD9AB77-C851-45B3-8975-3A8E8BD3F568}" type="parTrans" cxnId="{1C591135-81BB-4260-8E25-8BEE1FC855CF}">
      <dgm:prSet/>
      <dgm:spPr/>
      <dgm:t>
        <a:bodyPr/>
        <a:lstStyle/>
        <a:p>
          <a:endParaRPr lang="en-US"/>
        </a:p>
      </dgm:t>
    </dgm:pt>
    <dgm:pt modelId="{0F77034F-A493-49B0-83BD-E3723E2F1B1B}" type="sibTrans" cxnId="{1C591135-81BB-4260-8E25-8BEE1FC855CF}">
      <dgm:prSet/>
      <dgm:spPr/>
      <dgm:t>
        <a:bodyPr/>
        <a:lstStyle/>
        <a:p>
          <a:endParaRPr lang="en-US"/>
        </a:p>
      </dgm:t>
    </dgm:pt>
    <dgm:pt modelId="{F7CE69E8-FE24-4DA1-BD4C-10F2B08FF569}">
      <dgm:prSet/>
      <dgm:spPr/>
      <dgm:t>
        <a:bodyPr/>
        <a:lstStyle/>
        <a:p>
          <a:r>
            <a:rPr lang="en-US" b="1"/>
            <a:t>De-energize</a:t>
          </a:r>
          <a:r>
            <a:rPr lang="en-US"/>
            <a:t> electric resistance heat installed </a:t>
          </a:r>
          <a:r>
            <a:rPr lang="en-US" b="1"/>
            <a:t>in the air duct </a:t>
          </a:r>
          <a:r>
            <a:rPr lang="en-US"/>
            <a:t>that is connected to the refrigeration system.</a:t>
          </a:r>
        </a:p>
      </dgm:t>
    </dgm:pt>
    <dgm:pt modelId="{BF4F04AA-6554-427E-8C1B-5E55CE51D339}" type="parTrans" cxnId="{6D0D2D85-8B07-427B-AEEC-ABB1F60863D2}">
      <dgm:prSet/>
      <dgm:spPr/>
      <dgm:t>
        <a:bodyPr/>
        <a:lstStyle/>
        <a:p>
          <a:endParaRPr lang="en-US"/>
        </a:p>
      </dgm:t>
    </dgm:pt>
    <dgm:pt modelId="{39A9581A-A961-4DB1-9F04-8AE1567E5411}" type="sibTrans" cxnId="{6D0D2D85-8B07-427B-AEEC-ABB1F60863D2}">
      <dgm:prSet/>
      <dgm:spPr/>
      <dgm:t>
        <a:bodyPr/>
        <a:lstStyle/>
        <a:p>
          <a:endParaRPr lang="en-US"/>
        </a:p>
      </dgm:t>
    </dgm:pt>
    <dgm:pt modelId="{B39ABF86-7570-410E-8356-F34058C0E229}">
      <dgm:prSet/>
      <dgm:spPr/>
      <dgm:t>
        <a:bodyPr/>
        <a:lstStyle/>
        <a:p>
          <a:r>
            <a:rPr lang="en-US"/>
            <a:t>* </a:t>
          </a:r>
          <a:r>
            <a:rPr lang="en-US" b="1"/>
            <a:t>Activate safety shutoff valves </a:t>
          </a:r>
          <a:r>
            <a:rPr lang="en-US"/>
            <a:t>utilized to reduce releasable refrigerant charge.</a:t>
          </a:r>
        </a:p>
      </dgm:t>
    </dgm:pt>
    <dgm:pt modelId="{896606A7-BCDC-4DA2-946B-A722075CADA8}" type="parTrans" cxnId="{D09B4FF7-1F7C-466C-BB97-5C1B40E42971}">
      <dgm:prSet/>
      <dgm:spPr/>
      <dgm:t>
        <a:bodyPr/>
        <a:lstStyle/>
        <a:p>
          <a:endParaRPr lang="en-US"/>
        </a:p>
      </dgm:t>
    </dgm:pt>
    <dgm:pt modelId="{7D4A0A72-DD2B-4D90-AAD2-3563E5723D35}" type="sibTrans" cxnId="{D09B4FF7-1F7C-466C-BB97-5C1B40E42971}">
      <dgm:prSet/>
      <dgm:spPr/>
      <dgm:t>
        <a:bodyPr/>
        <a:lstStyle/>
        <a:p>
          <a:endParaRPr lang="en-US"/>
        </a:p>
      </dgm:t>
    </dgm:pt>
    <dgm:pt modelId="{252FA544-01E8-4FFC-B227-BEF3E26EEE90}">
      <dgm:prSet/>
      <dgm:spPr/>
      <dgm:t>
        <a:bodyPr/>
        <a:lstStyle/>
        <a:p>
          <a:r>
            <a:rPr lang="en-US"/>
            <a:t>* </a:t>
          </a:r>
          <a:r>
            <a:rPr lang="en-US" b="1"/>
            <a:t>De-energize potential ignition sources</a:t>
          </a:r>
          <a:endParaRPr lang="en-US"/>
        </a:p>
      </dgm:t>
    </dgm:pt>
    <dgm:pt modelId="{15163AAE-F1FC-42FC-BB9D-462B3035EF9E}" type="parTrans" cxnId="{F86FDEFA-F80D-44A1-A3DC-E8B96C175AA9}">
      <dgm:prSet/>
      <dgm:spPr/>
      <dgm:t>
        <a:bodyPr/>
        <a:lstStyle/>
        <a:p>
          <a:endParaRPr lang="en-US"/>
        </a:p>
      </dgm:t>
    </dgm:pt>
    <dgm:pt modelId="{B8AAEA2A-9457-43A9-A01A-8AB4D11B9C2C}" type="sibTrans" cxnId="{F86FDEFA-F80D-44A1-A3DC-E8B96C175AA9}">
      <dgm:prSet/>
      <dgm:spPr/>
      <dgm:t>
        <a:bodyPr/>
        <a:lstStyle/>
        <a:p>
          <a:endParaRPr lang="en-US"/>
        </a:p>
      </dgm:t>
    </dgm:pt>
    <dgm:pt modelId="{6A8D5234-27D8-474F-A063-1816B12F2527}">
      <dgm:prSet phldrT="[Text]"/>
      <dgm:spPr/>
      <dgm:t>
        <a:bodyPr/>
        <a:lstStyle/>
        <a:p>
          <a:r>
            <a:rPr lang="en-US" b="0"/>
            <a:t>per the manufacturer’s instructions</a:t>
          </a:r>
          <a:r>
            <a:rPr lang="en-US"/>
            <a:t>.</a:t>
          </a:r>
        </a:p>
      </dgm:t>
    </dgm:pt>
    <dgm:pt modelId="{84250E73-9B14-4391-82C3-DF37FBE6695B}" type="parTrans" cxnId="{EFCFEB80-B2AB-4DBC-8B0C-2B698AB7E09F}">
      <dgm:prSet/>
      <dgm:spPr/>
      <dgm:t>
        <a:bodyPr/>
        <a:lstStyle/>
        <a:p>
          <a:endParaRPr lang="en-US"/>
        </a:p>
      </dgm:t>
    </dgm:pt>
    <dgm:pt modelId="{774F42EA-1ED3-4433-8274-028DC73F5981}" type="sibTrans" cxnId="{EFCFEB80-B2AB-4DBC-8B0C-2B698AB7E09F}">
      <dgm:prSet/>
      <dgm:spPr/>
      <dgm:t>
        <a:bodyPr/>
        <a:lstStyle/>
        <a:p>
          <a:endParaRPr lang="en-US"/>
        </a:p>
      </dgm:t>
    </dgm:pt>
    <dgm:pt modelId="{B75CD86D-3DD2-4084-95F1-FD1F340B8912}">
      <dgm:prSet/>
      <dgm:spPr/>
      <dgm:t>
        <a:bodyPr/>
        <a:lstStyle/>
        <a:p>
          <a:r>
            <a:rPr lang="en-US"/>
            <a:t>or set zone dampers to full airflow set point, that are installed in the air ducts connected to the refrigeration system.</a:t>
          </a:r>
        </a:p>
      </dgm:t>
    </dgm:pt>
    <dgm:pt modelId="{A678989A-AE65-42BC-9FB5-FBB0E9FC0791}" type="parTrans" cxnId="{FFC5B546-7FEB-4023-8E54-0A6C7F52EA24}">
      <dgm:prSet/>
      <dgm:spPr/>
      <dgm:t>
        <a:bodyPr/>
        <a:lstStyle/>
        <a:p>
          <a:endParaRPr lang="en-US"/>
        </a:p>
      </dgm:t>
    </dgm:pt>
    <dgm:pt modelId="{F86D7907-CE74-4DF2-97CB-8A67866D5BFE}" type="sibTrans" cxnId="{FFC5B546-7FEB-4023-8E54-0A6C7F52EA24}">
      <dgm:prSet/>
      <dgm:spPr/>
      <dgm:t>
        <a:bodyPr/>
        <a:lstStyle/>
        <a:p>
          <a:endParaRPr lang="en-US"/>
        </a:p>
      </dgm:t>
    </dgm:pt>
    <dgm:pt modelId="{14629DDE-8979-4AC4-9557-49E3CBB5A949}">
      <dgm:prSet/>
      <dgm:spPr/>
      <dgm:t>
        <a:bodyPr/>
        <a:lstStyle/>
        <a:p>
          <a:r>
            <a:rPr lang="en-US" b="1"/>
            <a:t> </a:t>
          </a:r>
          <a:r>
            <a:rPr lang="en-US" b="0"/>
            <a:t>if required </a:t>
          </a:r>
          <a:r>
            <a:rPr lang="en-US"/>
            <a:t>by Section 7.6.4.</a:t>
          </a:r>
        </a:p>
      </dgm:t>
    </dgm:pt>
    <dgm:pt modelId="{D59955F6-9BCB-4F30-8BC8-79D1C43D732F}" type="parTrans" cxnId="{F8025433-ED6C-44E5-B2F7-22493FCB3D5B}">
      <dgm:prSet/>
      <dgm:spPr/>
      <dgm:t>
        <a:bodyPr/>
        <a:lstStyle/>
        <a:p>
          <a:endParaRPr lang="en-US"/>
        </a:p>
      </dgm:t>
    </dgm:pt>
    <dgm:pt modelId="{ADD8CC31-070D-4CF0-88A6-EC28A35FB324}" type="sibTrans" cxnId="{F8025433-ED6C-44E5-B2F7-22493FCB3D5B}">
      <dgm:prSet/>
      <dgm:spPr/>
      <dgm:t>
        <a:bodyPr/>
        <a:lstStyle/>
        <a:p>
          <a:endParaRPr lang="en-US"/>
        </a:p>
      </dgm:t>
    </dgm:pt>
    <dgm:pt modelId="{5D05E635-F477-455D-86F3-550E981FB3D0}">
      <dgm:prSet/>
      <dgm:spPr/>
      <dgm:t>
        <a:bodyPr/>
        <a:lstStyle/>
        <a:p>
          <a:r>
            <a:rPr lang="en-US"/>
            <a:t>including open flames and </a:t>
          </a:r>
          <a:r>
            <a:rPr lang="en-US" b="0"/>
            <a:t>unclassified electrical sources of ignition with apparent power rating greater than 1 kVA, </a:t>
          </a:r>
          <a:r>
            <a:rPr lang="en-US"/>
            <a:t>where the apparent power is the product of the circuit voltage and current rating.</a:t>
          </a:r>
        </a:p>
      </dgm:t>
    </dgm:pt>
    <dgm:pt modelId="{D2C87A0B-0B63-48EA-956A-BBCCA77E93B6}" type="parTrans" cxnId="{E2FF9800-29C4-4ED6-927F-4744BE205B45}">
      <dgm:prSet/>
      <dgm:spPr/>
      <dgm:t>
        <a:bodyPr/>
        <a:lstStyle/>
        <a:p>
          <a:endParaRPr lang="en-US"/>
        </a:p>
      </dgm:t>
    </dgm:pt>
    <dgm:pt modelId="{3975B4FB-92F2-406C-9838-CFCCB398BE4C}" type="sibTrans" cxnId="{E2FF9800-29C4-4ED6-927F-4744BE205B45}">
      <dgm:prSet/>
      <dgm:spPr/>
      <dgm:t>
        <a:bodyPr/>
        <a:lstStyle/>
        <a:p>
          <a:endParaRPr lang="en-US"/>
        </a:p>
      </dgm:t>
    </dgm:pt>
    <dgm:pt modelId="{DC12A56C-B57C-454C-90A2-FE753019FBE8}" type="pres">
      <dgm:prSet presAssocID="{63A13DAF-925C-4787-B63E-0D3B6A2B3AA1}" presName="linear" presStyleCnt="0">
        <dgm:presLayoutVars>
          <dgm:animLvl val="lvl"/>
          <dgm:resizeHandles val="exact"/>
        </dgm:presLayoutVars>
      </dgm:prSet>
      <dgm:spPr/>
    </dgm:pt>
    <dgm:pt modelId="{F809F86A-4739-4C20-BF98-18C9CA2E01DC}" type="pres">
      <dgm:prSet presAssocID="{AE82168B-D698-4710-B0EC-1A7357A32F00}" presName="parentText" presStyleLbl="node1" presStyleIdx="0" presStyleCnt="6">
        <dgm:presLayoutVars>
          <dgm:chMax val="0"/>
          <dgm:bulletEnabled val="1"/>
        </dgm:presLayoutVars>
      </dgm:prSet>
      <dgm:spPr/>
    </dgm:pt>
    <dgm:pt modelId="{A67952D9-7A29-483A-A45C-52C27CB6738C}" type="pres">
      <dgm:prSet presAssocID="{AE82168B-D698-4710-B0EC-1A7357A32F00}" presName="childText" presStyleLbl="revTx" presStyleIdx="0" presStyleCnt="4">
        <dgm:presLayoutVars>
          <dgm:bulletEnabled val="1"/>
        </dgm:presLayoutVars>
      </dgm:prSet>
      <dgm:spPr/>
    </dgm:pt>
    <dgm:pt modelId="{0CF773D1-DB8B-4C74-BEAE-D20A22A622BE}" type="pres">
      <dgm:prSet presAssocID="{4E62600E-4968-4910-962B-0A3C2E828CB7}" presName="parentText" presStyleLbl="node1" presStyleIdx="1" presStyleCnt="6">
        <dgm:presLayoutVars>
          <dgm:chMax val="0"/>
          <dgm:bulletEnabled val="1"/>
        </dgm:presLayoutVars>
      </dgm:prSet>
      <dgm:spPr/>
    </dgm:pt>
    <dgm:pt modelId="{9B62EEB8-FB9F-433B-9E92-82A5867BB901}" type="pres">
      <dgm:prSet presAssocID="{4E62600E-4968-4910-962B-0A3C2E828CB7}" presName="childText" presStyleLbl="revTx" presStyleIdx="1" presStyleCnt="4">
        <dgm:presLayoutVars>
          <dgm:bulletEnabled val="1"/>
        </dgm:presLayoutVars>
      </dgm:prSet>
      <dgm:spPr/>
    </dgm:pt>
    <dgm:pt modelId="{E4817805-2AC0-4A8B-8D4E-FF793F297078}" type="pres">
      <dgm:prSet presAssocID="{C8FC25E0-5743-439E-A14F-9D0B0EEA3B17}" presName="parentText" presStyleLbl="node1" presStyleIdx="2" presStyleCnt="6">
        <dgm:presLayoutVars>
          <dgm:chMax val="0"/>
          <dgm:bulletEnabled val="1"/>
        </dgm:presLayoutVars>
      </dgm:prSet>
      <dgm:spPr/>
    </dgm:pt>
    <dgm:pt modelId="{C2D2AF33-EB5B-4153-B360-C9A325C87767}" type="pres">
      <dgm:prSet presAssocID="{C8FC25E0-5743-439E-A14F-9D0B0EEA3B17}" presName="childText" presStyleLbl="revTx" presStyleIdx="2" presStyleCnt="4">
        <dgm:presLayoutVars>
          <dgm:bulletEnabled val="1"/>
        </dgm:presLayoutVars>
      </dgm:prSet>
      <dgm:spPr/>
    </dgm:pt>
    <dgm:pt modelId="{81F0037C-B18C-45FF-8439-DA5DF6DB5933}" type="pres">
      <dgm:prSet presAssocID="{F7CE69E8-FE24-4DA1-BD4C-10F2B08FF569}" presName="parentText" presStyleLbl="node1" presStyleIdx="3" presStyleCnt="6">
        <dgm:presLayoutVars>
          <dgm:chMax val="0"/>
          <dgm:bulletEnabled val="1"/>
        </dgm:presLayoutVars>
      </dgm:prSet>
      <dgm:spPr/>
    </dgm:pt>
    <dgm:pt modelId="{7BDC9A4C-8B76-4F36-B02B-785B57D36F77}" type="pres">
      <dgm:prSet presAssocID="{39A9581A-A961-4DB1-9F04-8AE1567E5411}" presName="spacer" presStyleCnt="0"/>
      <dgm:spPr/>
    </dgm:pt>
    <dgm:pt modelId="{A23B409B-707F-45F0-8433-0AA06ED40A5D}" type="pres">
      <dgm:prSet presAssocID="{B39ABF86-7570-410E-8356-F34058C0E229}" presName="parentText" presStyleLbl="node1" presStyleIdx="4" presStyleCnt="6">
        <dgm:presLayoutVars>
          <dgm:chMax val="0"/>
          <dgm:bulletEnabled val="1"/>
        </dgm:presLayoutVars>
      </dgm:prSet>
      <dgm:spPr/>
    </dgm:pt>
    <dgm:pt modelId="{4B7FB9E1-8D14-4542-B380-5B104F439901}" type="pres">
      <dgm:prSet presAssocID="{7D4A0A72-DD2B-4D90-AAD2-3563E5723D35}" presName="spacer" presStyleCnt="0"/>
      <dgm:spPr/>
    </dgm:pt>
    <dgm:pt modelId="{855EB0D4-6E1B-4050-A157-4B5057E69684}" type="pres">
      <dgm:prSet presAssocID="{252FA544-01E8-4FFC-B227-BEF3E26EEE90}" presName="parentText" presStyleLbl="node1" presStyleIdx="5" presStyleCnt="6">
        <dgm:presLayoutVars>
          <dgm:chMax val="0"/>
          <dgm:bulletEnabled val="1"/>
        </dgm:presLayoutVars>
      </dgm:prSet>
      <dgm:spPr/>
    </dgm:pt>
    <dgm:pt modelId="{31662A04-D8E3-47FC-8F6B-EFB145AAA0B5}" type="pres">
      <dgm:prSet presAssocID="{252FA544-01E8-4FFC-B227-BEF3E26EEE90}" presName="childText" presStyleLbl="revTx" presStyleIdx="3" presStyleCnt="4">
        <dgm:presLayoutVars>
          <dgm:bulletEnabled val="1"/>
        </dgm:presLayoutVars>
      </dgm:prSet>
      <dgm:spPr/>
    </dgm:pt>
  </dgm:ptLst>
  <dgm:cxnLst>
    <dgm:cxn modelId="{E2FF9800-29C4-4ED6-927F-4744BE205B45}" srcId="{252FA544-01E8-4FFC-B227-BEF3E26EEE90}" destId="{5D05E635-F477-455D-86F3-550E981FB3D0}" srcOrd="0" destOrd="0" parTransId="{D2C87A0B-0B63-48EA-956A-BBCCA77E93B6}" sibTransId="{3975B4FB-92F2-406C-9838-CFCCB398BE4C}"/>
    <dgm:cxn modelId="{914BF80D-A4CF-4E2C-BF84-50B2E2D6FDA1}" type="presOf" srcId="{4E62600E-4968-4910-962B-0A3C2E828CB7}" destId="{0CF773D1-DB8B-4C74-BEAE-D20A22A622BE}" srcOrd="0" destOrd="0" presId="urn:microsoft.com/office/officeart/2005/8/layout/vList2"/>
    <dgm:cxn modelId="{088A3A12-455C-4E2C-AEC1-34137B669ABF}" type="presOf" srcId="{AE82168B-D698-4710-B0EC-1A7357A32F00}" destId="{F809F86A-4739-4C20-BF98-18C9CA2E01DC}" srcOrd="0" destOrd="0" presId="urn:microsoft.com/office/officeart/2005/8/layout/vList2"/>
    <dgm:cxn modelId="{FA866023-7AD1-41D6-A2C6-46BB08E13308}" srcId="{63A13DAF-925C-4787-B63E-0D3B6A2B3AA1}" destId="{AE82168B-D698-4710-B0EC-1A7357A32F00}" srcOrd="0" destOrd="0" parTransId="{5B64983E-31A1-4C5C-893E-E57DE828659A}" sibTransId="{4059ADB7-B2C3-4570-9838-A4BC0DC813E2}"/>
    <dgm:cxn modelId="{F8025433-ED6C-44E5-B2F7-22493FCB3D5B}" srcId="{C8FC25E0-5743-439E-A14F-9D0B0EEA3B17}" destId="{14629DDE-8979-4AC4-9557-49E3CBB5A949}" srcOrd="0" destOrd="0" parTransId="{D59955F6-9BCB-4F30-8BC8-79D1C43D732F}" sibTransId="{ADD8CC31-070D-4CF0-88A6-EC28A35FB324}"/>
    <dgm:cxn modelId="{1C591135-81BB-4260-8E25-8BEE1FC855CF}" srcId="{63A13DAF-925C-4787-B63E-0D3B6A2B3AA1}" destId="{C8FC25E0-5743-439E-A14F-9D0B0EEA3B17}" srcOrd="2" destOrd="0" parTransId="{6FD9AB77-C851-45B3-8975-3A8E8BD3F568}" sibTransId="{0F77034F-A493-49B0-83BD-E3723E2F1B1B}"/>
    <dgm:cxn modelId="{EDC40460-6AB6-4F6B-86E7-C2F5BB7181DA}" type="presOf" srcId="{F7CE69E8-FE24-4DA1-BD4C-10F2B08FF569}" destId="{81F0037C-B18C-45FF-8439-DA5DF6DB5933}" srcOrd="0" destOrd="0" presId="urn:microsoft.com/office/officeart/2005/8/layout/vList2"/>
    <dgm:cxn modelId="{B6668D41-48F8-437D-A195-E2FC64D91412}" type="presOf" srcId="{63A13DAF-925C-4787-B63E-0D3B6A2B3AA1}" destId="{DC12A56C-B57C-454C-90A2-FE753019FBE8}" srcOrd="0" destOrd="0" presId="urn:microsoft.com/office/officeart/2005/8/layout/vList2"/>
    <dgm:cxn modelId="{FFC5B546-7FEB-4023-8E54-0A6C7F52EA24}" srcId="{4E62600E-4968-4910-962B-0A3C2E828CB7}" destId="{B75CD86D-3DD2-4084-95F1-FD1F340B8912}" srcOrd="0" destOrd="0" parTransId="{A678989A-AE65-42BC-9FB5-FBB0E9FC0791}" sibTransId="{F86D7907-CE74-4DF2-97CB-8A67866D5BFE}"/>
    <dgm:cxn modelId="{1204FE6B-4F57-4A71-BD8D-352FAD8502FD}" type="presOf" srcId="{5D05E635-F477-455D-86F3-550E981FB3D0}" destId="{31662A04-D8E3-47FC-8F6B-EFB145AAA0B5}" srcOrd="0" destOrd="0" presId="urn:microsoft.com/office/officeart/2005/8/layout/vList2"/>
    <dgm:cxn modelId="{47096772-0276-4801-97C2-B7968A3BF681}" type="presOf" srcId="{C8FC25E0-5743-439E-A14F-9D0B0EEA3B17}" destId="{E4817805-2AC0-4A8B-8D4E-FF793F297078}" srcOrd="0" destOrd="0" presId="urn:microsoft.com/office/officeart/2005/8/layout/vList2"/>
    <dgm:cxn modelId="{EFCFEB80-B2AB-4DBC-8B0C-2B698AB7E09F}" srcId="{AE82168B-D698-4710-B0EC-1A7357A32F00}" destId="{6A8D5234-27D8-474F-A063-1816B12F2527}" srcOrd="0" destOrd="0" parTransId="{84250E73-9B14-4391-82C3-DF37FBE6695B}" sibTransId="{774F42EA-1ED3-4433-8274-028DC73F5981}"/>
    <dgm:cxn modelId="{6D0D2D85-8B07-427B-AEEC-ABB1F60863D2}" srcId="{63A13DAF-925C-4787-B63E-0D3B6A2B3AA1}" destId="{F7CE69E8-FE24-4DA1-BD4C-10F2B08FF569}" srcOrd="3" destOrd="0" parTransId="{BF4F04AA-6554-427E-8C1B-5E55CE51D339}" sibTransId="{39A9581A-A961-4DB1-9F04-8AE1567E5411}"/>
    <dgm:cxn modelId="{B0B6CCA1-BA3B-4574-9458-0FDE40EF2BAF}" srcId="{63A13DAF-925C-4787-B63E-0D3B6A2B3AA1}" destId="{4E62600E-4968-4910-962B-0A3C2E828CB7}" srcOrd="1" destOrd="0" parTransId="{5C1BFA5E-DC34-4C9B-865B-66AE19BE8A4E}" sibTransId="{6F5E2937-5DCA-4697-A45F-06079EF0DEDA}"/>
    <dgm:cxn modelId="{A06EB5C2-07EF-4EDD-AA3F-F9B11197A921}" type="presOf" srcId="{14629DDE-8979-4AC4-9557-49E3CBB5A949}" destId="{C2D2AF33-EB5B-4153-B360-C9A325C87767}" srcOrd="0" destOrd="0" presId="urn:microsoft.com/office/officeart/2005/8/layout/vList2"/>
    <dgm:cxn modelId="{695E16DE-EDA8-4FB8-A2EF-CFE468F2B776}" type="presOf" srcId="{6A8D5234-27D8-474F-A063-1816B12F2527}" destId="{A67952D9-7A29-483A-A45C-52C27CB6738C}" srcOrd="0" destOrd="0" presId="urn:microsoft.com/office/officeart/2005/8/layout/vList2"/>
    <dgm:cxn modelId="{E18445E0-2E46-4FBE-8446-84F8A67EDE2A}" type="presOf" srcId="{B75CD86D-3DD2-4084-95F1-FD1F340B8912}" destId="{9B62EEB8-FB9F-433B-9E92-82A5867BB901}" srcOrd="0" destOrd="0" presId="urn:microsoft.com/office/officeart/2005/8/layout/vList2"/>
    <dgm:cxn modelId="{425E54E3-B7DA-4A72-94EC-F160C9256001}" type="presOf" srcId="{252FA544-01E8-4FFC-B227-BEF3E26EEE90}" destId="{855EB0D4-6E1B-4050-A157-4B5057E69684}" srcOrd="0" destOrd="0" presId="urn:microsoft.com/office/officeart/2005/8/layout/vList2"/>
    <dgm:cxn modelId="{14C3CFF3-E9D2-46C2-9176-B4CDD0A85F1D}" type="presOf" srcId="{B39ABF86-7570-410E-8356-F34058C0E229}" destId="{A23B409B-707F-45F0-8433-0AA06ED40A5D}" srcOrd="0" destOrd="0" presId="urn:microsoft.com/office/officeart/2005/8/layout/vList2"/>
    <dgm:cxn modelId="{D09B4FF7-1F7C-466C-BB97-5C1B40E42971}" srcId="{63A13DAF-925C-4787-B63E-0D3B6A2B3AA1}" destId="{B39ABF86-7570-410E-8356-F34058C0E229}" srcOrd="4" destOrd="0" parTransId="{896606A7-BCDC-4DA2-946B-A722075CADA8}" sibTransId="{7D4A0A72-DD2B-4D90-AAD2-3563E5723D35}"/>
    <dgm:cxn modelId="{F86FDEFA-F80D-44A1-A3DC-E8B96C175AA9}" srcId="{63A13DAF-925C-4787-B63E-0D3B6A2B3AA1}" destId="{252FA544-01E8-4FFC-B227-BEF3E26EEE90}" srcOrd="5" destOrd="0" parTransId="{15163AAE-F1FC-42FC-BB9D-462B3035EF9E}" sibTransId="{B8AAEA2A-9457-43A9-A01A-8AB4D11B9C2C}"/>
    <dgm:cxn modelId="{64EAC3D8-1C9B-48A4-841B-CE35AFE150DA}" type="presParOf" srcId="{DC12A56C-B57C-454C-90A2-FE753019FBE8}" destId="{F809F86A-4739-4C20-BF98-18C9CA2E01DC}" srcOrd="0" destOrd="0" presId="urn:microsoft.com/office/officeart/2005/8/layout/vList2"/>
    <dgm:cxn modelId="{2FEADAC2-FA4B-4B89-894C-340FA06055C3}" type="presParOf" srcId="{DC12A56C-B57C-454C-90A2-FE753019FBE8}" destId="{A67952D9-7A29-483A-A45C-52C27CB6738C}" srcOrd="1" destOrd="0" presId="urn:microsoft.com/office/officeart/2005/8/layout/vList2"/>
    <dgm:cxn modelId="{E1874BE9-C7D1-42FD-BB1C-CC6020FE289B}" type="presParOf" srcId="{DC12A56C-B57C-454C-90A2-FE753019FBE8}" destId="{0CF773D1-DB8B-4C74-BEAE-D20A22A622BE}" srcOrd="2" destOrd="0" presId="urn:microsoft.com/office/officeart/2005/8/layout/vList2"/>
    <dgm:cxn modelId="{65345496-5190-4901-8117-8AF2415F87FC}" type="presParOf" srcId="{DC12A56C-B57C-454C-90A2-FE753019FBE8}" destId="{9B62EEB8-FB9F-433B-9E92-82A5867BB901}" srcOrd="3" destOrd="0" presId="urn:microsoft.com/office/officeart/2005/8/layout/vList2"/>
    <dgm:cxn modelId="{BD4BA770-656C-4DD5-BC42-EBDEA5AA365F}" type="presParOf" srcId="{DC12A56C-B57C-454C-90A2-FE753019FBE8}" destId="{E4817805-2AC0-4A8B-8D4E-FF793F297078}" srcOrd="4" destOrd="0" presId="urn:microsoft.com/office/officeart/2005/8/layout/vList2"/>
    <dgm:cxn modelId="{6729F537-EC20-4E8D-A98B-C882CA49619E}" type="presParOf" srcId="{DC12A56C-B57C-454C-90A2-FE753019FBE8}" destId="{C2D2AF33-EB5B-4153-B360-C9A325C87767}" srcOrd="5" destOrd="0" presId="urn:microsoft.com/office/officeart/2005/8/layout/vList2"/>
    <dgm:cxn modelId="{5328EAC2-92A5-4D53-916E-C9B0A7F744BA}" type="presParOf" srcId="{DC12A56C-B57C-454C-90A2-FE753019FBE8}" destId="{81F0037C-B18C-45FF-8439-DA5DF6DB5933}" srcOrd="6" destOrd="0" presId="urn:microsoft.com/office/officeart/2005/8/layout/vList2"/>
    <dgm:cxn modelId="{318AC051-82E5-4933-B53D-FD2CB066DD18}" type="presParOf" srcId="{DC12A56C-B57C-454C-90A2-FE753019FBE8}" destId="{7BDC9A4C-8B76-4F36-B02B-785B57D36F77}" srcOrd="7" destOrd="0" presId="urn:microsoft.com/office/officeart/2005/8/layout/vList2"/>
    <dgm:cxn modelId="{98CCA794-BDC4-4506-B86E-B3FA913E1EF2}" type="presParOf" srcId="{DC12A56C-B57C-454C-90A2-FE753019FBE8}" destId="{A23B409B-707F-45F0-8433-0AA06ED40A5D}" srcOrd="8" destOrd="0" presId="urn:microsoft.com/office/officeart/2005/8/layout/vList2"/>
    <dgm:cxn modelId="{177C254E-2BDC-4AFB-9549-7FA1FA5B6B0E}" type="presParOf" srcId="{DC12A56C-B57C-454C-90A2-FE753019FBE8}" destId="{4B7FB9E1-8D14-4542-B380-5B104F439901}" srcOrd="9" destOrd="0" presId="urn:microsoft.com/office/officeart/2005/8/layout/vList2"/>
    <dgm:cxn modelId="{9FEC193D-703C-409C-ADF7-30CF14E91B39}" type="presParOf" srcId="{DC12A56C-B57C-454C-90A2-FE753019FBE8}" destId="{855EB0D4-6E1B-4050-A157-4B5057E69684}" srcOrd="10" destOrd="0" presId="urn:microsoft.com/office/officeart/2005/8/layout/vList2"/>
    <dgm:cxn modelId="{6A434935-792F-4EF6-B2E2-0AA28E7B5D28}" type="presParOf" srcId="{DC12A56C-B57C-454C-90A2-FE753019FBE8}" destId="{31662A04-D8E3-47FC-8F6B-EFB145AAA0B5}"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A34EA-3B90-44C5-AAE7-8A7458994571}">
      <dsp:nvSpPr>
        <dsp:cNvPr id="0" name=""/>
        <dsp:cNvSpPr/>
      </dsp:nvSpPr>
      <dsp:spPr>
        <a:xfrm>
          <a:off x="688" y="52269"/>
          <a:ext cx="3960255"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PHASEDOWN</a:t>
          </a:r>
        </a:p>
        <a:p>
          <a:pPr marL="0" lvl="0" indent="0" algn="ctr" defTabSz="889000">
            <a:lnSpc>
              <a:spcPct val="90000"/>
            </a:lnSpc>
            <a:spcBef>
              <a:spcPct val="0"/>
            </a:spcBef>
            <a:spcAft>
              <a:spcPct val="35000"/>
            </a:spcAft>
            <a:buNone/>
          </a:pPr>
          <a:r>
            <a:rPr lang="en-US" sz="1400" kern="1200"/>
            <a:t>via CO2eq Allocations of Bulk HFCs</a:t>
          </a:r>
        </a:p>
        <a:p>
          <a:pPr marL="0" lvl="0" indent="0" algn="ctr" defTabSz="889000">
            <a:lnSpc>
              <a:spcPct val="90000"/>
            </a:lnSpc>
            <a:spcBef>
              <a:spcPct val="0"/>
            </a:spcBef>
            <a:spcAft>
              <a:spcPct val="35000"/>
            </a:spcAft>
            <a:buNone/>
          </a:pPr>
          <a:r>
            <a:rPr lang="en-US" sz="1400" kern="1200"/>
            <a:t>(Supply Side constraints)</a:t>
          </a:r>
          <a:endParaRPr lang="en-US" sz="1200" kern="1200"/>
        </a:p>
      </dsp:txBody>
      <dsp:txXfrm>
        <a:off x="51934" y="103515"/>
        <a:ext cx="3857763" cy="1647186"/>
      </dsp:txXfrm>
    </dsp:sp>
    <dsp:sp modelId="{E0E9F7E9-9106-4CEF-8C73-7900DAB7C785}">
      <dsp:nvSpPr>
        <dsp:cNvPr id="0" name=""/>
        <dsp:cNvSpPr/>
      </dsp:nvSpPr>
      <dsp:spPr>
        <a:xfrm>
          <a:off x="0" y="1858075"/>
          <a:ext cx="1985338"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TECHNOLOGY TRANSITIONS</a:t>
          </a:r>
        </a:p>
        <a:p>
          <a:pPr marL="0" lvl="0" indent="0" algn="l" defTabSz="711200">
            <a:lnSpc>
              <a:spcPct val="90000"/>
            </a:lnSpc>
            <a:spcBef>
              <a:spcPct val="0"/>
            </a:spcBef>
            <a:spcAft>
              <a:spcPct val="35000"/>
            </a:spcAft>
            <a:buFont typeface="Arial" panose="020B0604020202020204" pitchFamily="34" charset="0"/>
            <a:buNone/>
          </a:pPr>
          <a:r>
            <a:rPr lang="en-US" sz="1400" b="0" kern="1200"/>
            <a:t>Sector based controls</a:t>
          </a:r>
        </a:p>
        <a:p>
          <a:pPr marL="0" lvl="0" indent="0" algn="l" defTabSz="711200">
            <a:lnSpc>
              <a:spcPct val="90000"/>
            </a:lnSpc>
            <a:spcBef>
              <a:spcPct val="0"/>
            </a:spcBef>
            <a:spcAft>
              <a:spcPct val="35000"/>
            </a:spcAft>
            <a:buFont typeface="Arial" panose="020B0604020202020204" pitchFamily="34" charset="0"/>
            <a:buNone/>
          </a:pPr>
          <a:r>
            <a:rPr lang="en-US" sz="1400" b="0" kern="1200"/>
            <a:t>SNAP restrictions</a:t>
          </a:r>
          <a:endParaRPr lang="en-US" sz="1800" b="0" kern="1200"/>
        </a:p>
      </dsp:txBody>
      <dsp:txXfrm>
        <a:off x="51246" y="1909321"/>
        <a:ext cx="1882846" cy="1647186"/>
      </dsp:txXfrm>
    </dsp:sp>
    <dsp:sp modelId="{50AA460A-28C4-4049-9A91-EA488DB1D764}">
      <dsp:nvSpPr>
        <dsp:cNvPr id="0" name=""/>
        <dsp:cNvSpPr/>
      </dsp:nvSpPr>
      <dsp:spPr>
        <a:xfrm>
          <a:off x="2138720" y="1858075"/>
          <a:ext cx="1821879"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REFRIGERANT MANAGEMENT</a:t>
          </a:r>
        </a:p>
        <a:p>
          <a:pPr marL="0" lvl="0" indent="0" algn="l" defTabSz="711200">
            <a:lnSpc>
              <a:spcPct val="90000"/>
            </a:lnSpc>
            <a:spcBef>
              <a:spcPct val="0"/>
            </a:spcBef>
            <a:spcAft>
              <a:spcPct val="35000"/>
            </a:spcAft>
            <a:buNone/>
          </a:pPr>
          <a:r>
            <a:rPr lang="en-US" sz="1400" kern="1200"/>
            <a:t>Minimizing leaks</a:t>
          </a:r>
        </a:p>
        <a:p>
          <a:pPr marL="0" lvl="0" indent="0" algn="l" defTabSz="711200">
            <a:lnSpc>
              <a:spcPct val="90000"/>
            </a:lnSpc>
            <a:spcBef>
              <a:spcPct val="0"/>
            </a:spcBef>
            <a:spcAft>
              <a:spcPct val="35000"/>
            </a:spcAft>
            <a:buNone/>
          </a:pPr>
          <a:r>
            <a:rPr lang="en-US" sz="1400" kern="1200"/>
            <a:t>Maximizing recovery &amp; reclamation</a:t>
          </a:r>
        </a:p>
      </dsp:txBody>
      <dsp:txXfrm>
        <a:off x="2189966" y="1909321"/>
        <a:ext cx="1719387" cy="16471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BD85D-D468-4576-B1A8-A9A00378D67D}">
      <dsp:nvSpPr>
        <dsp:cNvPr id="0" name=""/>
        <dsp:cNvSpPr/>
      </dsp:nvSpPr>
      <dsp:spPr>
        <a:xfrm>
          <a:off x="0" y="0"/>
          <a:ext cx="8278116" cy="3336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Enable circulation fan</a:t>
          </a:r>
        </a:p>
      </dsp:txBody>
      <dsp:txXfrm>
        <a:off x="16288" y="16288"/>
        <a:ext cx="8245540" cy="301093"/>
      </dsp:txXfrm>
    </dsp:sp>
    <dsp:sp modelId="{05DF545F-62E2-4A0F-88D0-6D849617EF3D}">
      <dsp:nvSpPr>
        <dsp:cNvPr id="0" name=""/>
        <dsp:cNvSpPr/>
      </dsp:nvSpPr>
      <dsp:spPr>
        <a:xfrm>
          <a:off x="0" y="372588"/>
          <a:ext cx="8278116" cy="14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830" tIns="11430" rIns="64008" bIns="11430" numCol="1" spcCol="1270" anchor="t" anchorCtr="0">
          <a:noAutofit/>
        </a:bodyPr>
        <a:lstStyle/>
        <a:p>
          <a:pPr marL="57150" lvl="1" indent="-57150" algn="l" defTabSz="311150">
            <a:lnSpc>
              <a:spcPct val="90000"/>
            </a:lnSpc>
            <a:spcBef>
              <a:spcPct val="0"/>
            </a:spcBef>
            <a:spcAft>
              <a:spcPct val="20000"/>
            </a:spcAft>
            <a:buChar char="•"/>
          </a:pPr>
          <a:r>
            <a:rPr lang="en-US" sz="700" kern="1200"/>
            <a:t>For units with refrigerant detection, the unit’s circulation fan must be enabled upon detection of a leak</a:t>
          </a:r>
        </a:p>
      </dsp:txBody>
      <dsp:txXfrm>
        <a:off x="0" y="372588"/>
        <a:ext cx="8278116" cy="149040"/>
      </dsp:txXfrm>
    </dsp:sp>
    <dsp:sp modelId="{3FBB6A91-C857-41A8-896E-B08E6FF3FE39}">
      <dsp:nvSpPr>
        <dsp:cNvPr id="0" name=""/>
        <dsp:cNvSpPr/>
      </dsp:nvSpPr>
      <dsp:spPr>
        <a:xfrm>
          <a:off x="0" y="521628"/>
          <a:ext cx="8278116" cy="3336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Mechanical ventilation shall be provided that will remove leaked refrigerant from the space where refrigerant leaking from the refrigeration system is expected to accumulate. </a:t>
          </a:r>
        </a:p>
      </dsp:txBody>
      <dsp:txXfrm>
        <a:off x="16288" y="537916"/>
        <a:ext cx="8245540" cy="301093"/>
      </dsp:txXfrm>
    </dsp:sp>
    <dsp:sp modelId="{831930E3-C061-46B5-8C32-E3591918B86F}">
      <dsp:nvSpPr>
        <dsp:cNvPr id="0" name=""/>
        <dsp:cNvSpPr/>
      </dsp:nvSpPr>
      <dsp:spPr>
        <a:xfrm>
          <a:off x="0" y="855297"/>
          <a:ext cx="8278116" cy="14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830" tIns="11430" rIns="64008" bIns="11430" numCol="1" spcCol="1270" anchor="t" anchorCtr="0">
          <a:noAutofit/>
        </a:bodyPr>
        <a:lstStyle/>
        <a:p>
          <a:pPr marL="57150" lvl="1" indent="-57150" algn="l" defTabSz="311150">
            <a:lnSpc>
              <a:spcPct val="90000"/>
            </a:lnSpc>
            <a:spcBef>
              <a:spcPct val="0"/>
            </a:spcBef>
            <a:spcAft>
              <a:spcPct val="20000"/>
            </a:spcAft>
            <a:buChar char="•"/>
          </a:pPr>
          <a:r>
            <a:rPr lang="en-US" sz="700" kern="1200" dirty="0"/>
            <a:t>The space shall be provided with an exhaust or transfer fan. Fans used to exhaust air from the space or transfer air to a separate indoor space shall comply with Equation 7-10</a:t>
          </a:r>
        </a:p>
      </dsp:txBody>
      <dsp:txXfrm>
        <a:off x="0" y="855297"/>
        <a:ext cx="8278116" cy="149040"/>
      </dsp:txXfrm>
    </dsp:sp>
    <dsp:sp modelId="{47301929-5021-4F46-A9F1-49008D1C4238}">
      <dsp:nvSpPr>
        <dsp:cNvPr id="0" name=""/>
        <dsp:cNvSpPr/>
      </dsp:nvSpPr>
      <dsp:spPr>
        <a:xfrm>
          <a:off x="0" y="1004337"/>
          <a:ext cx="8278116" cy="3336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Ventilation can be continuous or enabled via refrigerant detection system.  </a:t>
          </a:r>
        </a:p>
      </dsp:txBody>
      <dsp:txXfrm>
        <a:off x="16288" y="1020625"/>
        <a:ext cx="8245540" cy="301093"/>
      </dsp:txXfrm>
    </dsp:sp>
    <dsp:sp modelId="{DCCDE012-4BC0-4EB5-B817-AFA5A2FD971C}">
      <dsp:nvSpPr>
        <dsp:cNvPr id="0" name=""/>
        <dsp:cNvSpPr/>
      </dsp:nvSpPr>
      <dsp:spPr>
        <a:xfrm>
          <a:off x="0" y="1338007"/>
          <a:ext cx="8278116" cy="14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830" tIns="11430" rIns="64008" bIns="11430" numCol="1" spcCol="1270" anchor="t" anchorCtr="0">
          <a:noAutofit/>
        </a:bodyPr>
        <a:lstStyle/>
        <a:p>
          <a:pPr marL="57150" lvl="1" indent="-57150" algn="l" defTabSz="311150">
            <a:lnSpc>
              <a:spcPct val="90000"/>
            </a:lnSpc>
            <a:spcBef>
              <a:spcPct val="0"/>
            </a:spcBef>
            <a:spcAft>
              <a:spcPct val="20000"/>
            </a:spcAft>
            <a:buChar char="•"/>
          </a:pPr>
          <a:r>
            <a:rPr lang="en-US" sz="700" kern="1200"/>
            <a:t>Other energy codes may prohibit continuous fan operation</a:t>
          </a:r>
        </a:p>
      </dsp:txBody>
      <dsp:txXfrm>
        <a:off x="0" y="1338007"/>
        <a:ext cx="8278116" cy="149040"/>
      </dsp:txXfrm>
    </dsp:sp>
    <dsp:sp modelId="{731E8C48-AC3E-4144-BEBF-CF45AE4899D8}">
      <dsp:nvSpPr>
        <dsp:cNvPr id="0" name=""/>
        <dsp:cNvSpPr/>
      </dsp:nvSpPr>
      <dsp:spPr>
        <a:xfrm>
          <a:off x="0" y="1487047"/>
          <a:ext cx="8278116" cy="3336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Ventilation does not have to be to the outdoors</a:t>
          </a:r>
        </a:p>
      </dsp:txBody>
      <dsp:txXfrm>
        <a:off x="16288" y="1503335"/>
        <a:ext cx="8245540" cy="301093"/>
      </dsp:txXfrm>
    </dsp:sp>
    <dsp:sp modelId="{B4EDF2F0-90C5-4BFA-B540-7AFCEB781289}">
      <dsp:nvSpPr>
        <dsp:cNvPr id="0" name=""/>
        <dsp:cNvSpPr/>
      </dsp:nvSpPr>
      <dsp:spPr>
        <a:xfrm>
          <a:off x="0" y="1820716"/>
          <a:ext cx="8278116" cy="14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830" tIns="11430" rIns="64008" bIns="11430" numCol="1" spcCol="1270" anchor="t" anchorCtr="0">
          <a:noAutofit/>
        </a:bodyPr>
        <a:lstStyle/>
        <a:p>
          <a:pPr marL="57150" lvl="1" indent="-57150" algn="l" defTabSz="311150">
            <a:lnSpc>
              <a:spcPct val="90000"/>
            </a:lnSpc>
            <a:spcBef>
              <a:spcPct val="0"/>
            </a:spcBef>
            <a:spcAft>
              <a:spcPct val="20000"/>
            </a:spcAft>
            <a:buChar char="•"/>
          </a:pPr>
          <a:r>
            <a:rPr lang="en-US" sz="700" kern="1200"/>
            <a:t>it can be to an alternative space</a:t>
          </a:r>
        </a:p>
      </dsp:txBody>
      <dsp:txXfrm>
        <a:off x="0" y="1820716"/>
        <a:ext cx="8278116" cy="149040"/>
      </dsp:txXfrm>
    </dsp:sp>
    <dsp:sp modelId="{8172DA49-782E-4143-B4D1-12129D58B089}">
      <dsp:nvSpPr>
        <dsp:cNvPr id="0" name=""/>
        <dsp:cNvSpPr/>
      </dsp:nvSpPr>
      <dsp:spPr>
        <a:xfrm>
          <a:off x="0" y="1969756"/>
          <a:ext cx="8278116" cy="3336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There are requirements for make-up air and disabling ignition sources</a:t>
          </a:r>
        </a:p>
      </dsp:txBody>
      <dsp:txXfrm>
        <a:off x="16288" y="1986044"/>
        <a:ext cx="8245540" cy="301093"/>
      </dsp:txXfrm>
    </dsp:sp>
    <dsp:sp modelId="{59D00208-6BAE-4390-BCD7-6E8013CE8BAB}">
      <dsp:nvSpPr>
        <dsp:cNvPr id="0" name=""/>
        <dsp:cNvSpPr/>
      </dsp:nvSpPr>
      <dsp:spPr>
        <a:xfrm>
          <a:off x="0" y="2329345"/>
          <a:ext cx="8278116" cy="3336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Requirements for locating openings to facilitate mixing and prevent exhaust recirculation</a:t>
          </a:r>
        </a:p>
      </dsp:txBody>
      <dsp:txXfrm>
        <a:off x="16288" y="2345633"/>
        <a:ext cx="8245540" cy="3010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784FA-8808-4DEB-8D00-62A281524F12}">
      <dsp:nvSpPr>
        <dsp:cNvPr id="0" name=""/>
        <dsp:cNvSpPr/>
      </dsp:nvSpPr>
      <dsp:spPr>
        <a:xfrm>
          <a:off x="0" y="0"/>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CO2eq Phasedown</a:t>
          </a:r>
        </a:p>
        <a:p>
          <a:pPr marL="57150" lvl="1" indent="-57150" algn="l" defTabSz="444500">
            <a:lnSpc>
              <a:spcPct val="90000"/>
            </a:lnSpc>
            <a:spcBef>
              <a:spcPct val="0"/>
            </a:spcBef>
            <a:spcAft>
              <a:spcPct val="15000"/>
            </a:spcAft>
            <a:buChar char="•"/>
          </a:pPr>
          <a:r>
            <a:rPr lang="en-US" sz="1000" kern="1200"/>
            <a:t>Baseline over 300 million metric </a:t>
          </a:r>
          <a:r>
            <a:rPr lang="en-US" sz="1000" kern="1200" err="1"/>
            <a:t>tonnes</a:t>
          </a:r>
          <a:r>
            <a:rPr lang="en-US" sz="1000" kern="1200"/>
            <a:t> CO2 equivalency</a:t>
          </a:r>
        </a:p>
        <a:p>
          <a:pPr marL="57150" lvl="1" indent="-57150" algn="l" defTabSz="444500">
            <a:lnSpc>
              <a:spcPct val="90000"/>
            </a:lnSpc>
            <a:spcBef>
              <a:spcPct val="0"/>
            </a:spcBef>
            <a:spcAft>
              <a:spcPct val="15000"/>
            </a:spcAft>
            <a:buChar char="•"/>
          </a:pPr>
          <a:r>
            <a:rPr lang="en-US" sz="1000" kern="1200"/>
            <a:t>Phases down creating supply shortage of HFCs</a:t>
          </a:r>
        </a:p>
      </dsp:txBody>
      <dsp:txXfrm>
        <a:off x="817559" y="0"/>
        <a:ext cx="2805633" cy="929206"/>
      </dsp:txXfrm>
    </dsp:sp>
    <dsp:sp modelId="{ADA6C598-F644-4C15-B631-9DD271612317}">
      <dsp:nvSpPr>
        <dsp:cNvPr id="0" name=""/>
        <dsp:cNvSpPr/>
      </dsp:nvSpPr>
      <dsp:spPr>
        <a:xfrm>
          <a:off x="92920" y="92920"/>
          <a:ext cx="724638" cy="74336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0CC829-1DDE-4D25-87C8-34DF770CD789}">
      <dsp:nvSpPr>
        <dsp:cNvPr id="0" name=""/>
        <dsp:cNvSpPr/>
      </dsp:nvSpPr>
      <dsp:spPr>
        <a:xfrm>
          <a:off x="0" y="1022126"/>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Not refrigerant specific – not a phaseout</a:t>
          </a:r>
        </a:p>
        <a:p>
          <a:pPr marL="57150" lvl="1" indent="-57150" algn="l" defTabSz="444500">
            <a:lnSpc>
              <a:spcPct val="90000"/>
            </a:lnSpc>
            <a:spcBef>
              <a:spcPct val="0"/>
            </a:spcBef>
            <a:spcAft>
              <a:spcPct val="15000"/>
            </a:spcAft>
            <a:buChar char="•"/>
          </a:pPr>
          <a:r>
            <a:rPr lang="en-US" sz="1000" kern="1200"/>
            <a:t>All bulk virgin HFCs in all sectors</a:t>
          </a:r>
        </a:p>
        <a:p>
          <a:pPr marL="57150" lvl="1" indent="-57150" algn="l" defTabSz="444500">
            <a:lnSpc>
              <a:spcPct val="90000"/>
            </a:lnSpc>
            <a:spcBef>
              <a:spcPct val="0"/>
            </a:spcBef>
            <a:spcAft>
              <a:spcPct val="15000"/>
            </a:spcAft>
            <a:buChar char="•"/>
          </a:pPr>
          <a:r>
            <a:rPr lang="en-US" sz="1000" kern="1200"/>
            <a:t>Produced in USA and imported</a:t>
          </a:r>
        </a:p>
      </dsp:txBody>
      <dsp:txXfrm>
        <a:off x="817559" y="1022126"/>
        <a:ext cx="2805633" cy="929206"/>
      </dsp:txXfrm>
    </dsp:sp>
    <dsp:sp modelId="{18A95983-7493-421B-B3B6-0ECC8E13267B}">
      <dsp:nvSpPr>
        <dsp:cNvPr id="0" name=""/>
        <dsp:cNvSpPr/>
      </dsp:nvSpPr>
      <dsp:spPr>
        <a:xfrm>
          <a:off x="92920" y="1115047"/>
          <a:ext cx="724638" cy="74336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70F11A-FCAB-4422-9DBA-541CA3A14617}">
      <dsp:nvSpPr>
        <dsp:cNvPr id="0" name=""/>
        <dsp:cNvSpPr/>
      </dsp:nvSpPr>
      <dsp:spPr>
        <a:xfrm>
          <a:off x="0" y="2044253"/>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Existing equipment may be serviced</a:t>
          </a:r>
        </a:p>
        <a:p>
          <a:pPr marL="57150" lvl="1" indent="-57150" algn="l" defTabSz="444500">
            <a:lnSpc>
              <a:spcPct val="90000"/>
            </a:lnSpc>
            <a:spcBef>
              <a:spcPct val="0"/>
            </a:spcBef>
            <a:spcAft>
              <a:spcPct val="15000"/>
            </a:spcAft>
            <a:buChar char="•"/>
          </a:pPr>
          <a:r>
            <a:rPr lang="en-US" sz="1000" kern="1200"/>
            <a:t>Installed base can be serviced</a:t>
          </a:r>
        </a:p>
        <a:p>
          <a:pPr marL="57150" lvl="1" indent="-57150" algn="l" defTabSz="444500">
            <a:lnSpc>
              <a:spcPct val="90000"/>
            </a:lnSpc>
            <a:spcBef>
              <a:spcPct val="0"/>
            </a:spcBef>
            <a:spcAft>
              <a:spcPct val="15000"/>
            </a:spcAft>
            <a:buChar char="•"/>
          </a:pPr>
          <a:r>
            <a:rPr lang="en-US" sz="1000" kern="1200"/>
            <a:t>Will need to transition to lower GWP refrigerants</a:t>
          </a:r>
        </a:p>
      </dsp:txBody>
      <dsp:txXfrm>
        <a:off x="817559" y="2044253"/>
        <a:ext cx="2805633" cy="929206"/>
      </dsp:txXfrm>
    </dsp:sp>
    <dsp:sp modelId="{1C74C21C-E0DC-4CA3-AB05-2CE00A46E0D9}">
      <dsp:nvSpPr>
        <dsp:cNvPr id="0" name=""/>
        <dsp:cNvSpPr/>
      </dsp:nvSpPr>
      <dsp:spPr>
        <a:xfrm>
          <a:off x="92920" y="2137174"/>
          <a:ext cx="724638" cy="74336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B8227-1406-481F-AD70-9D6DB70176D0}">
      <dsp:nvSpPr>
        <dsp:cNvPr id="0" name=""/>
        <dsp:cNvSpPr/>
      </dsp:nvSpPr>
      <dsp:spPr>
        <a:xfrm>
          <a:off x="816" y="652901"/>
          <a:ext cx="1082585" cy="1082585"/>
        </a:xfrm>
        <a:prstGeom prst="ellipse">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Flammability</a:t>
          </a:r>
        </a:p>
      </dsp:txBody>
      <dsp:txXfrm>
        <a:off x="159357" y="811442"/>
        <a:ext cx="765503" cy="765503"/>
      </dsp:txXfrm>
    </dsp:sp>
    <dsp:sp modelId="{50C43144-2543-44A5-B73A-B1409776C321}">
      <dsp:nvSpPr>
        <dsp:cNvPr id="0" name=""/>
        <dsp:cNvSpPr/>
      </dsp:nvSpPr>
      <dsp:spPr>
        <a:xfrm>
          <a:off x="1171307" y="880244"/>
          <a:ext cx="627899" cy="627899"/>
        </a:xfrm>
        <a:prstGeom prst="mathPlus">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b="1" kern="1200"/>
        </a:p>
      </dsp:txBody>
      <dsp:txXfrm>
        <a:off x="1254535" y="1120353"/>
        <a:ext cx="461443" cy="147681"/>
      </dsp:txXfrm>
    </dsp:sp>
    <dsp:sp modelId="{F9E26F20-B887-455B-9705-A2510D716E92}">
      <dsp:nvSpPr>
        <dsp:cNvPr id="0" name=""/>
        <dsp:cNvSpPr/>
      </dsp:nvSpPr>
      <dsp:spPr>
        <a:xfrm>
          <a:off x="1887112" y="652901"/>
          <a:ext cx="1082585" cy="1082585"/>
        </a:xfrm>
        <a:prstGeom prst="ellipse">
          <a:avLst/>
        </a:prstGeom>
        <a:solidFill>
          <a:srgbClr val="9A75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Toxicity</a:t>
          </a:r>
        </a:p>
      </dsp:txBody>
      <dsp:txXfrm>
        <a:off x="2045653" y="811442"/>
        <a:ext cx="765503" cy="765503"/>
      </dsp:txXfrm>
    </dsp:sp>
    <dsp:sp modelId="{C30F2568-2F1F-4C0C-952D-7FAE44BC9280}">
      <dsp:nvSpPr>
        <dsp:cNvPr id="0" name=""/>
        <dsp:cNvSpPr/>
      </dsp:nvSpPr>
      <dsp:spPr>
        <a:xfrm>
          <a:off x="3057603" y="880244"/>
          <a:ext cx="627899" cy="627899"/>
        </a:xfrm>
        <a:prstGeom prst="mathEqual">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b="1" kern="1200"/>
        </a:p>
      </dsp:txBody>
      <dsp:txXfrm>
        <a:off x="3140831" y="1009591"/>
        <a:ext cx="461443" cy="369205"/>
      </dsp:txXfrm>
    </dsp:sp>
    <dsp:sp modelId="{4360A34B-A293-40AB-B488-D26F00E444A8}">
      <dsp:nvSpPr>
        <dsp:cNvPr id="0" name=""/>
        <dsp:cNvSpPr/>
      </dsp:nvSpPr>
      <dsp:spPr>
        <a:xfrm>
          <a:off x="3773409" y="652901"/>
          <a:ext cx="1082585" cy="1082585"/>
        </a:xfrm>
        <a:prstGeom prst="ellipse">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Safety</a:t>
          </a:r>
        </a:p>
        <a:p>
          <a:pPr marL="0" lvl="0" indent="0" algn="ctr" defTabSz="400050">
            <a:lnSpc>
              <a:spcPct val="90000"/>
            </a:lnSpc>
            <a:spcBef>
              <a:spcPct val="0"/>
            </a:spcBef>
            <a:spcAft>
              <a:spcPct val="35000"/>
            </a:spcAft>
            <a:buNone/>
          </a:pPr>
          <a:r>
            <a:rPr lang="en-US" sz="900" b="1" kern="1200"/>
            <a:t>Group</a:t>
          </a:r>
        </a:p>
      </dsp:txBody>
      <dsp:txXfrm>
        <a:off x="3931950" y="811442"/>
        <a:ext cx="765503" cy="7655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BD6FA-301E-43CB-B56E-793B3BAE86BC}">
      <dsp:nvSpPr>
        <dsp:cNvPr id="0" name=""/>
        <dsp:cNvSpPr/>
      </dsp:nvSpPr>
      <dsp:spPr>
        <a:xfrm>
          <a:off x="1631570" y="1962083"/>
          <a:ext cx="1504918" cy="15049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a:t>RCL</a:t>
          </a:r>
        </a:p>
      </dsp:txBody>
      <dsp:txXfrm>
        <a:off x="1851960" y="2182473"/>
        <a:ext cx="1064138" cy="1064138"/>
      </dsp:txXfrm>
    </dsp:sp>
    <dsp:sp modelId="{E6B44F0F-6CA6-4063-A62B-E9B58540228F}">
      <dsp:nvSpPr>
        <dsp:cNvPr id="0" name=""/>
        <dsp:cNvSpPr/>
      </dsp:nvSpPr>
      <dsp:spPr>
        <a:xfrm rot="12900000">
          <a:off x="606152" y="1680013"/>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523BE23-00AA-448F-8BF2-36288EBE8512}">
      <dsp:nvSpPr>
        <dsp:cNvPr id="0" name=""/>
        <dsp:cNvSpPr/>
      </dsp:nvSpPr>
      <dsp:spPr>
        <a:xfrm>
          <a:off x="1033" y="974615"/>
          <a:ext cx="1429672" cy="1143738"/>
        </a:xfrm>
        <a:prstGeom prst="roundRect">
          <a:avLst>
            <a:gd name="adj" fmla="val 10000"/>
          </a:avLst>
        </a:prstGeom>
        <a:gradFill rotWithShape="0">
          <a:gsLst>
            <a:gs pos="0">
              <a:srgbClr val="C00000"/>
            </a:gs>
            <a:gs pos="80000">
              <a:srgbClr val="C00000"/>
            </a:gs>
            <a:gs pos="100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Flammability</a:t>
          </a:r>
        </a:p>
      </dsp:txBody>
      <dsp:txXfrm>
        <a:off x="34532" y="1008114"/>
        <a:ext cx="1362674" cy="1076740"/>
      </dsp:txXfrm>
    </dsp:sp>
    <dsp:sp modelId="{80A3DE0A-09C9-4E90-BEEB-6117E4E3085A}">
      <dsp:nvSpPr>
        <dsp:cNvPr id="0" name=""/>
        <dsp:cNvSpPr/>
      </dsp:nvSpPr>
      <dsp:spPr>
        <a:xfrm rot="16200000">
          <a:off x="1777345" y="1070328"/>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E1F4D1B-D786-4F36-BA08-3BD908BE4D5E}">
      <dsp:nvSpPr>
        <dsp:cNvPr id="0" name=""/>
        <dsp:cNvSpPr/>
      </dsp:nvSpPr>
      <dsp:spPr>
        <a:xfrm>
          <a:off x="1669193" y="106226"/>
          <a:ext cx="1429672" cy="1143738"/>
        </a:xfrm>
        <a:prstGeom prst="roundRect">
          <a:avLst>
            <a:gd name="adj" fmla="val 10000"/>
          </a:avLst>
        </a:prstGeom>
        <a:gradFill rotWithShape="0">
          <a:gsLst>
            <a:gs pos="0">
              <a:srgbClr val="9A7500"/>
            </a:gs>
            <a:gs pos="80000">
              <a:srgbClr val="9A7500"/>
            </a:gs>
            <a:gs pos="100000">
              <a:srgbClr val="FFC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Toxicity</a:t>
          </a:r>
        </a:p>
      </dsp:txBody>
      <dsp:txXfrm>
        <a:off x="1702692" y="139725"/>
        <a:ext cx="1362674" cy="1076740"/>
      </dsp:txXfrm>
    </dsp:sp>
    <dsp:sp modelId="{94133891-D2A8-4643-AAB1-CBC3F90CC2FD}">
      <dsp:nvSpPr>
        <dsp:cNvPr id="0" name=""/>
        <dsp:cNvSpPr/>
      </dsp:nvSpPr>
      <dsp:spPr>
        <a:xfrm rot="19500000">
          <a:off x="2948539" y="1680013"/>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237463F-3121-4832-A377-1E186B982BF0}">
      <dsp:nvSpPr>
        <dsp:cNvPr id="0" name=""/>
        <dsp:cNvSpPr/>
      </dsp:nvSpPr>
      <dsp:spPr>
        <a:xfrm>
          <a:off x="3337353" y="974615"/>
          <a:ext cx="1429672" cy="1143738"/>
        </a:xfrm>
        <a:prstGeom prst="roundRect">
          <a:avLst>
            <a:gd name="adj" fmla="val 10000"/>
          </a:avLst>
        </a:prstGeom>
        <a:gradFill rotWithShape="0">
          <a:gsLst>
            <a:gs pos="0">
              <a:srgbClr val="555555"/>
            </a:gs>
            <a:gs pos="80000">
              <a:srgbClr val="555555"/>
            </a:gs>
            <a:gs pos="100000">
              <a:schemeClr val="bg1">
                <a:lumMod val="6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Asphyxiation</a:t>
          </a:r>
        </a:p>
      </dsp:txBody>
      <dsp:txXfrm>
        <a:off x="3370852" y="1008114"/>
        <a:ext cx="1362674" cy="10767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D0D9A-F178-4D94-BE02-A9DB04200157}">
      <dsp:nvSpPr>
        <dsp:cNvPr id="0" name=""/>
        <dsp:cNvSpPr/>
      </dsp:nvSpPr>
      <dsp:spPr>
        <a:xfrm rot="2956162">
          <a:off x="1818460" y="3387939"/>
          <a:ext cx="1790339" cy="31157"/>
        </a:xfrm>
        <a:custGeom>
          <a:avLst/>
          <a:gdLst/>
          <a:ahLst/>
          <a:cxnLst/>
          <a:rect l="0" t="0" r="0" b="0"/>
          <a:pathLst>
            <a:path>
              <a:moveTo>
                <a:pt x="0" y="15578"/>
              </a:moveTo>
              <a:lnTo>
                <a:pt x="179033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1EBD3-7131-4CE2-A3B1-078084D68DF8}">
      <dsp:nvSpPr>
        <dsp:cNvPr id="0" name=""/>
        <dsp:cNvSpPr/>
      </dsp:nvSpPr>
      <dsp:spPr>
        <a:xfrm rot="1956692">
          <a:off x="2060198" y="2992646"/>
          <a:ext cx="1586869" cy="31157"/>
        </a:xfrm>
        <a:custGeom>
          <a:avLst/>
          <a:gdLst/>
          <a:ahLst/>
          <a:cxnLst/>
          <a:rect l="0" t="0" r="0" b="0"/>
          <a:pathLst>
            <a:path>
              <a:moveTo>
                <a:pt x="0" y="15578"/>
              </a:moveTo>
              <a:lnTo>
                <a:pt x="158686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80F4C3-4AEF-4CBD-9275-A4A35366E457}">
      <dsp:nvSpPr>
        <dsp:cNvPr id="0" name=""/>
        <dsp:cNvSpPr/>
      </dsp:nvSpPr>
      <dsp:spPr>
        <a:xfrm rot="658829">
          <a:off x="2170689" y="2538005"/>
          <a:ext cx="1594813" cy="31157"/>
        </a:xfrm>
        <a:custGeom>
          <a:avLst/>
          <a:gdLst/>
          <a:ahLst/>
          <a:cxnLst/>
          <a:rect l="0" t="0" r="0" b="0"/>
          <a:pathLst>
            <a:path>
              <a:moveTo>
                <a:pt x="0" y="15578"/>
              </a:moveTo>
              <a:lnTo>
                <a:pt x="1594813"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EA4D65-6D31-4395-9761-FF5C19D0BF29}">
      <dsp:nvSpPr>
        <dsp:cNvPr id="0" name=""/>
        <dsp:cNvSpPr/>
      </dsp:nvSpPr>
      <dsp:spPr>
        <a:xfrm rot="20941171">
          <a:off x="2170689" y="2078491"/>
          <a:ext cx="1594813" cy="31157"/>
        </a:xfrm>
        <a:custGeom>
          <a:avLst/>
          <a:gdLst/>
          <a:ahLst/>
          <a:cxnLst/>
          <a:rect l="0" t="0" r="0" b="0"/>
          <a:pathLst>
            <a:path>
              <a:moveTo>
                <a:pt x="0" y="15578"/>
              </a:moveTo>
              <a:lnTo>
                <a:pt x="1594813"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907A2B-625C-407F-BF40-264922FC7CB8}">
      <dsp:nvSpPr>
        <dsp:cNvPr id="0" name=""/>
        <dsp:cNvSpPr/>
      </dsp:nvSpPr>
      <dsp:spPr>
        <a:xfrm rot="19643308">
          <a:off x="2060198" y="1623850"/>
          <a:ext cx="1586869" cy="31157"/>
        </a:xfrm>
        <a:custGeom>
          <a:avLst/>
          <a:gdLst/>
          <a:ahLst/>
          <a:cxnLst/>
          <a:rect l="0" t="0" r="0" b="0"/>
          <a:pathLst>
            <a:path>
              <a:moveTo>
                <a:pt x="0" y="15578"/>
              </a:moveTo>
              <a:lnTo>
                <a:pt x="158686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0D9331-8A77-4D3F-ACB3-ACE81D078D0F}">
      <dsp:nvSpPr>
        <dsp:cNvPr id="0" name=""/>
        <dsp:cNvSpPr/>
      </dsp:nvSpPr>
      <dsp:spPr>
        <a:xfrm rot="18397650">
          <a:off x="1744907" y="1235657"/>
          <a:ext cx="1672825" cy="31157"/>
        </a:xfrm>
        <a:custGeom>
          <a:avLst/>
          <a:gdLst/>
          <a:ahLst/>
          <a:cxnLst/>
          <a:rect l="0" t="0" r="0" b="0"/>
          <a:pathLst>
            <a:path>
              <a:moveTo>
                <a:pt x="0" y="15578"/>
              </a:moveTo>
              <a:lnTo>
                <a:pt x="1672825"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433473-4387-4F10-9F7E-0044997B2D1D}">
      <dsp:nvSpPr>
        <dsp:cNvPr id="0" name=""/>
        <dsp:cNvSpPr/>
      </dsp:nvSpPr>
      <dsp:spPr>
        <a:xfrm>
          <a:off x="1210595" y="1750478"/>
          <a:ext cx="1146696" cy="114669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F8562C0-925B-4F40-AD65-4778B3624E2A}">
      <dsp:nvSpPr>
        <dsp:cNvPr id="0" name=""/>
        <dsp:cNvSpPr/>
      </dsp:nvSpPr>
      <dsp:spPr>
        <a:xfrm>
          <a:off x="2950858" y="1439"/>
          <a:ext cx="641929" cy="641929"/>
        </a:xfrm>
        <a:prstGeom prst="ellipse">
          <a:avLst/>
        </a:prstGeom>
        <a:gradFill rotWithShape="0">
          <a:gsLst>
            <a:gs pos="0">
              <a:schemeClr val="accent3">
                <a:hueOff val="201967"/>
                <a:satOff val="-1093"/>
                <a:lumOff val="-3660"/>
                <a:alphaOff val="0"/>
                <a:shade val="51000"/>
                <a:satMod val="130000"/>
              </a:schemeClr>
            </a:gs>
            <a:gs pos="80000">
              <a:schemeClr val="accent3">
                <a:hueOff val="201967"/>
                <a:satOff val="-1093"/>
                <a:lumOff val="-3660"/>
                <a:alphaOff val="0"/>
                <a:shade val="93000"/>
                <a:satMod val="130000"/>
              </a:schemeClr>
            </a:gs>
            <a:gs pos="100000">
              <a:schemeClr val="accent3">
                <a:hueOff val="201967"/>
                <a:satOff val="-1093"/>
                <a:lumOff val="-36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Refrigerant limit</a:t>
          </a:r>
        </a:p>
      </dsp:txBody>
      <dsp:txXfrm>
        <a:off x="3044866" y="95447"/>
        <a:ext cx="453913" cy="453913"/>
      </dsp:txXfrm>
    </dsp:sp>
    <dsp:sp modelId="{FE3C6A1C-198F-40D3-9C0F-D07D44F4E869}">
      <dsp:nvSpPr>
        <dsp:cNvPr id="0" name=""/>
        <dsp:cNvSpPr/>
      </dsp:nvSpPr>
      <dsp:spPr>
        <a:xfrm>
          <a:off x="3656981" y="1439"/>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dirty="0"/>
            <a:t>Volume</a:t>
          </a:r>
        </a:p>
        <a:p>
          <a:pPr marL="57150" lvl="1" indent="-57150" algn="l" defTabSz="266700">
            <a:lnSpc>
              <a:spcPct val="90000"/>
            </a:lnSpc>
            <a:spcBef>
              <a:spcPct val="0"/>
            </a:spcBef>
            <a:spcAft>
              <a:spcPct val="15000"/>
            </a:spcAft>
            <a:buChar char="•"/>
          </a:pPr>
          <a:r>
            <a:rPr lang="en-US" sz="600" b="0" kern="1200" dirty="0"/>
            <a:t>EDVC</a:t>
          </a:r>
        </a:p>
      </dsp:txBody>
      <dsp:txXfrm>
        <a:off x="3656981" y="1439"/>
        <a:ext cx="962894" cy="641929"/>
      </dsp:txXfrm>
    </dsp:sp>
    <dsp:sp modelId="{2177846C-A2F2-4B5C-A49D-BF61614BAE53}">
      <dsp:nvSpPr>
        <dsp:cNvPr id="0" name=""/>
        <dsp:cNvSpPr/>
      </dsp:nvSpPr>
      <dsp:spPr>
        <a:xfrm>
          <a:off x="3471376" y="717869"/>
          <a:ext cx="641929" cy="641929"/>
        </a:xfrm>
        <a:prstGeom prst="ellipse">
          <a:avLst/>
        </a:prstGeom>
        <a:gradFill rotWithShape="0">
          <a:gsLst>
            <a:gs pos="0">
              <a:schemeClr val="accent3">
                <a:hueOff val="403934"/>
                <a:satOff val="-2187"/>
                <a:lumOff val="-7320"/>
                <a:alphaOff val="0"/>
                <a:shade val="51000"/>
                <a:satMod val="130000"/>
              </a:schemeClr>
            </a:gs>
            <a:gs pos="80000">
              <a:schemeClr val="accent3">
                <a:hueOff val="403934"/>
                <a:satOff val="-2187"/>
                <a:lumOff val="-7320"/>
                <a:alphaOff val="0"/>
                <a:shade val="93000"/>
                <a:satMod val="130000"/>
              </a:schemeClr>
            </a:gs>
            <a:gs pos="100000">
              <a:schemeClr val="accent3">
                <a:hueOff val="403934"/>
                <a:satOff val="-2187"/>
                <a:lumOff val="-73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Refrigerant detection</a:t>
          </a:r>
        </a:p>
      </dsp:txBody>
      <dsp:txXfrm>
        <a:off x="3565384" y="811877"/>
        <a:ext cx="453913" cy="453913"/>
      </dsp:txXfrm>
    </dsp:sp>
    <dsp:sp modelId="{BB501873-227F-4F59-A273-09BC80B3AED9}">
      <dsp:nvSpPr>
        <dsp:cNvPr id="0" name=""/>
        <dsp:cNvSpPr/>
      </dsp:nvSpPr>
      <dsp:spPr>
        <a:xfrm>
          <a:off x="4177498" y="717869"/>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dirty="0"/>
            <a:t>Integral refrigerant detection system</a:t>
          </a:r>
        </a:p>
      </dsp:txBody>
      <dsp:txXfrm>
        <a:off x="4177498" y="717869"/>
        <a:ext cx="962894" cy="641929"/>
      </dsp:txXfrm>
    </dsp:sp>
    <dsp:sp modelId="{ECEBF956-C0D8-46FA-A9BF-3ECCE7567C9B}">
      <dsp:nvSpPr>
        <dsp:cNvPr id="0" name=""/>
        <dsp:cNvSpPr/>
      </dsp:nvSpPr>
      <dsp:spPr>
        <a:xfrm>
          <a:off x="3745028" y="1560084"/>
          <a:ext cx="641929" cy="641929"/>
        </a:xfrm>
        <a:prstGeom prst="ellipse">
          <a:avLst/>
        </a:prstGeom>
        <a:gradFill rotWithShape="0">
          <a:gsLst>
            <a:gs pos="0">
              <a:schemeClr val="accent3">
                <a:hueOff val="605901"/>
                <a:satOff val="-3280"/>
                <a:lumOff val="-10980"/>
                <a:alphaOff val="0"/>
                <a:shade val="51000"/>
                <a:satMod val="130000"/>
              </a:schemeClr>
            </a:gs>
            <a:gs pos="80000">
              <a:schemeClr val="accent3">
                <a:hueOff val="605901"/>
                <a:satOff val="-3280"/>
                <a:lumOff val="-10980"/>
                <a:alphaOff val="0"/>
                <a:shade val="93000"/>
                <a:satMod val="130000"/>
              </a:schemeClr>
            </a:gs>
            <a:gs pos="100000">
              <a:schemeClr val="accent3">
                <a:hueOff val="605901"/>
                <a:satOff val="-3280"/>
                <a:lumOff val="-109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Mitigation</a:t>
          </a:r>
        </a:p>
      </dsp:txBody>
      <dsp:txXfrm>
        <a:off x="3839036" y="1654092"/>
        <a:ext cx="453913" cy="453913"/>
      </dsp:txXfrm>
    </dsp:sp>
    <dsp:sp modelId="{66824549-1763-494A-8441-9E9CA1A65C7D}">
      <dsp:nvSpPr>
        <dsp:cNvPr id="0" name=""/>
        <dsp:cNvSpPr/>
      </dsp:nvSpPr>
      <dsp:spPr>
        <a:xfrm>
          <a:off x="4451150" y="1560084"/>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Circulate air</a:t>
          </a:r>
        </a:p>
        <a:p>
          <a:pPr marL="57150" lvl="1" indent="-57150" algn="l" defTabSz="266700">
            <a:lnSpc>
              <a:spcPct val="90000"/>
            </a:lnSpc>
            <a:spcBef>
              <a:spcPct val="0"/>
            </a:spcBef>
            <a:spcAft>
              <a:spcPct val="15000"/>
            </a:spcAft>
            <a:buChar char="•"/>
          </a:pPr>
          <a:r>
            <a:rPr lang="en-US" sz="600" b="0" kern="1200"/>
            <a:t>Open zone dampers</a:t>
          </a:r>
        </a:p>
        <a:p>
          <a:pPr marL="57150" lvl="1" indent="-57150" algn="l" defTabSz="266700">
            <a:lnSpc>
              <a:spcPct val="90000"/>
            </a:lnSpc>
            <a:spcBef>
              <a:spcPct val="0"/>
            </a:spcBef>
            <a:spcAft>
              <a:spcPct val="15000"/>
            </a:spcAft>
            <a:buChar char="•"/>
          </a:pPr>
          <a:r>
            <a:rPr lang="en-US" sz="600" b="0" kern="1200"/>
            <a:t>Deenergize heat and ignition sources</a:t>
          </a:r>
        </a:p>
        <a:p>
          <a:pPr marL="57150" lvl="1" indent="-57150" algn="l" defTabSz="266700">
            <a:lnSpc>
              <a:spcPct val="90000"/>
            </a:lnSpc>
            <a:spcBef>
              <a:spcPct val="0"/>
            </a:spcBef>
            <a:spcAft>
              <a:spcPct val="15000"/>
            </a:spcAft>
            <a:buChar char="•"/>
          </a:pPr>
          <a:r>
            <a:rPr lang="en-US" sz="600" b="0" kern="1200"/>
            <a:t>Activate shutoff valves</a:t>
          </a:r>
        </a:p>
        <a:p>
          <a:pPr marL="57150" lvl="1" indent="-57150" algn="l" defTabSz="266700">
            <a:lnSpc>
              <a:spcPct val="90000"/>
            </a:lnSpc>
            <a:spcBef>
              <a:spcPct val="0"/>
            </a:spcBef>
            <a:spcAft>
              <a:spcPct val="15000"/>
            </a:spcAft>
            <a:buChar char="•"/>
          </a:pPr>
          <a:r>
            <a:rPr lang="en-US" sz="600" b="0" kern="1200"/>
            <a:t>Ventilate</a:t>
          </a:r>
        </a:p>
      </dsp:txBody>
      <dsp:txXfrm>
        <a:off x="4451150" y="1560084"/>
        <a:ext cx="962894" cy="641929"/>
      </dsp:txXfrm>
    </dsp:sp>
    <dsp:sp modelId="{51EC5DBD-F51D-4FCE-8E10-56CFF2FDD787}">
      <dsp:nvSpPr>
        <dsp:cNvPr id="0" name=""/>
        <dsp:cNvSpPr/>
      </dsp:nvSpPr>
      <dsp:spPr>
        <a:xfrm>
          <a:off x="3745028" y="2445640"/>
          <a:ext cx="641929" cy="641929"/>
        </a:xfrm>
        <a:prstGeom prst="ellipse">
          <a:avLst/>
        </a:prstGeom>
        <a:gradFill rotWithShape="0">
          <a:gsLst>
            <a:gs pos="0">
              <a:schemeClr val="accent3">
                <a:hueOff val="807867"/>
                <a:satOff val="-4373"/>
                <a:lumOff val="-14640"/>
                <a:alphaOff val="0"/>
                <a:shade val="51000"/>
                <a:satMod val="130000"/>
              </a:schemeClr>
            </a:gs>
            <a:gs pos="80000">
              <a:schemeClr val="accent3">
                <a:hueOff val="807867"/>
                <a:satOff val="-4373"/>
                <a:lumOff val="-14640"/>
                <a:alphaOff val="0"/>
                <a:shade val="93000"/>
                <a:satMod val="130000"/>
              </a:schemeClr>
            </a:gs>
            <a:gs pos="100000">
              <a:schemeClr val="accent3">
                <a:hueOff val="807867"/>
                <a:satOff val="-4373"/>
                <a:lumOff val="-146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Ventilation</a:t>
          </a:r>
        </a:p>
      </dsp:txBody>
      <dsp:txXfrm>
        <a:off x="3839036" y="2539648"/>
        <a:ext cx="453913" cy="453913"/>
      </dsp:txXfrm>
    </dsp:sp>
    <dsp:sp modelId="{5D46D4C0-11D5-45EE-9236-08E24F2FAE0D}">
      <dsp:nvSpPr>
        <dsp:cNvPr id="0" name=""/>
        <dsp:cNvSpPr/>
      </dsp:nvSpPr>
      <dsp:spPr>
        <a:xfrm>
          <a:off x="4451150" y="2445640"/>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Exhaust leaked refrigerant</a:t>
          </a:r>
        </a:p>
      </dsp:txBody>
      <dsp:txXfrm>
        <a:off x="4451150" y="2445640"/>
        <a:ext cx="962894" cy="641929"/>
      </dsp:txXfrm>
    </dsp:sp>
    <dsp:sp modelId="{72D6E876-1F76-477B-9D6C-984A64C8F1C2}">
      <dsp:nvSpPr>
        <dsp:cNvPr id="0" name=""/>
        <dsp:cNvSpPr/>
      </dsp:nvSpPr>
      <dsp:spPr>
        <a:xfrm>
          <a:off x="3471376" y="3287855"/>
          <a:ext cx="641929" cy="641929"/>
        </a:xfrm>
        <a:prstGeom prst="ellipse">
          <a:avLst/>
        </a:prstGeom>
        <a:gradFill rotWithShape="0">
          <a:gsLst>
            <a:gs pos="0">
              <a:schemeClr val="accent3">
                <a:hueOff val="1009834"/>
                <a:satOff val="-5467"/>
                <a:lumOff val="-18300"/>
                <a:alphaOff val="0"/>
                <a:shade val="51000"/>
                <a:satMod val="130000"/>
              </a:schemeClr>
            </a:gs>
            <a:gs pos="80000">
              <a:schemeClr val="accent3">
                <a:hueOff val="1009834"/>
                <a:satOff val="-5467"/>
                <a:lumOff val="-18300"/>
                <a:alphaOff val="0"/>
                <a:shade val="93000"/>
                <a:satMod val="130000"/>
              </a:schemeClr>
            </a:gs>
            <a:gs pos="100000">
              <a:schemeClr val="accent3">
                <a:hueOff val="1009834"/>
                <a:satOff val="-5467"/>
                <a:lumOff val="-183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Ignition</a:t>
          </a:r>
        </a:p>
      </dsp:txBody>
      <dsp:txXfrm>
        <a:off x="3565384" y="3381863"/>
        <a:ext cx="453913" cy="453913"/>
      </dsp:txXfrm>
    </dsp:sp>
    <dsp:sp modelId="{0A95A46D-88F4-4CCB-9E33-E6BE406692AE}">
      <dsp:nvSpPr>
        <dsp:cNvPr id="0" name=""/>
        <dsp:cNvSpPr/>
      </dsp:nvSpPr>
      <dsp:spPr>
        <a:xfrm>
          <a:off x="4177498" y="3287855"/>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No ignition sources in ductwork</a:t>
          </a:r>
        </a:p>
      </dsp:txBody>
      <dsp:txXfrm>
        <a:off x="4177498" y="3287855"/>
        <a:ext cx="962894" cy="641929"/>
      </dsp:txXfrm>
    </dsp:sp>
    <dsp:sp modelId="{7C143C66-26FC-4252-8305-C716CD3D4809}">
      <dsp:nvSpPr>
        <dsp:cNvPr id="0" name=""/>
        <dsp:cNvSpPr/>
      </dsp:nvSpPr>
      <dsp:spPr>
        <a:xfrm>
          <a:off x="3186864" y="4003823"/>
          <a:ext cx="640080" cy="641929"/>
        </a:xfrm>
        <a:prstGeom prst="ellipse">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“Listed” equipment</a:t>
          </a:r>
        </a:p>
      </dsp:txBody>
      <dsp:txXfrm>
        <a:off x="3280602" y="4097831"/>
        <a:ext cx="452604" cy="453913"/>
      </dsp:txXfrm>
    </dsp:sp>
    <dsp:sp modelId="{B16D6E75-9AE3-46F1-B53F-E9872112C3B0}">
      <dsp:nvSpPr>
        <dsp:cNvPr id="0" name=""/>
        <dsp:cNvSpPr/>
      </dsp:nvSpPr>
      <dsp:spPr>
        <a:xfrm>
          <a:off x="3894373" y="4004747"/>
          <a:ext cx="960121"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1" indent="0" algn="l" defTabSz="266700">
            <a:lnSpc>
              <a:spcPct val="90000"/>
            </a:lnSpc>
            <a:spcBef>
              <a:spcPct val="0"/>
            </a:spcBef>
            <a:spcAft>
              <a:spcPct val="15000"/>
            </a:spcAft>
            <a:buChar char="•"/>
          </a:pPr>
          <a:r>
            <a:rPr lang="en-US" sz="600" b="0" kern="1200"/>
            <a:t> UL 60335-2-40 / CSA C22.2 No. 60335‑2‑40</a:t>
          </a:r>
        </a:p>
        <a:p>
          <a:pPr marL="0" lvl="1" indent="0" algn="l" defTabSz="266700">
            <a:lnSpc>
              <a:spcPct val="90000"/>
            </a:lnSpc>
            <a:spcBef>
              <a:spcPct val="0"/>
            </a:spcBef>
            <a:spcAft>
              <a:spcPct val="15000"/>
            </a:spcAft>
            <a:buChar char="•"/>
          </a:pPr>
          <a:r>
            <a:rPr lang="en-US" sz="600" b="0" kern="1200"/>
            <a:t> UL 484</a:t>
          </a:r>
        </a:p>
      </dsp:txBody>
      <dsp:txXfrm>
        <a:off x="3894373" y="4004747"/>
        <a:ext cx="960121" cy="6419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EC756-10CF-4C13-85A7-37BD4AE4BDC4}">
      <dsp:nvSpPr>
        <dsp:cNvPr id="0" name=""/>
        <dsp:cNvSpPr/>
      </dsp:nvSpPr>
      <dsp:spPr>
        <a:xfrm>
          <a:off x="1250453" y="1687"/>
          <a:ext cx="998636" cy="99863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t>Occupancy</a:t>
          </a:r>
        </a:p>
      </dsp:txBody>
      <dsp:txXfrm>
        <a:off x="1396700" y="147934"/>
        <a:ext cx="706142" cy="706142"/>
      </dsp:txXfrm>
    </dsp:sp>
    <dsp:sp modelId="{81083708-97EF-4C9D-B393-B504F93EF2E9}">
      <dsp:nvSpPr>
        <dsp:cNvPr id="0" name=""/>
        <dsp:cNvSpPr/>
      </dsp:nvSpPr>
      <dsp:spPr>
        <a:xfrm>
          <a:off x="1460167" y="1081413"/>
          <a:ext cx="579209" cy="579209"/>
        </a:xfrm>
        <a:prstGeom prst="mathPlus">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1536941" y="1302903"/>
        <a:ext cx="425661" cy="136229"/>
      </dsp:txXfrm>
    </dsp:sp>
    <dsp:sp modelId="{C7EC5D28-9622-4AFB-A48A-268E403CC0B5}">
      <dsp:nvSpPr>
        <dsp:cNvPr id="0" name=""/>
        <dsp:cNvSpPr/>
      </dsp:nvSpPr>
      <dsp:spPr>
        <a:xfrm>
          <a:off x="1250453" y="1741711"/>
          <a:ext cx="998636" cy="998636"/>
        </a:xfrm>
        <a:prstGeom prst="ellipse">
          <a:avLst/>
        </a:prstGeom>
        <a:gradFill rotWithShape="0">
          <a:gsLst>
            <a:gs pos="0">
              <a:schemeClr val="accent3">
                <a:hueOff val="403934"/>
                <a:satOff val="-2187"/>
                <a:lumOff val="-7320"/>
                <a:alphaOff val="0"/>
                <a:shade val="51000"/>
                <a:satMod val="130000"/>
              </a:schemeClr>
            </a:gs>
            <a:gs pos="80000">
              <a:schemeClr val="accent3">
                <a:hueOff val="403934"/>
                <a:satOff val="-2187"/>
                <a:lumOff val="-7320"/>
                <a:alphaOff val="0"/>
                <a:shade val="93000"/>
                <a:satMod val="130000"/>
              </a:schemeClr>
            </a:gs>
            <a:gs pos="100000">
              <a:schemeClr val="accent3">
                <a:hueOff val="403934"/>
                <a:satOff val="-2187"/>
                <a:lumOff val="-73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t>Refrigeration System</a:t>
          </a:r>
        </a:p>
      </dsp:txBody>
      <dsp:txXfrm>
        <a:off x="1396700" y="1887958"/>
        <a:ext cx="706142" cy="706142"/>
      </dsp:txXfrm>
    </dsp:sp>
    <dsp:sp modelId="{9B23A48D-61F4-4557-8FB3-BBDA050C800E}">
      <dsp:nvSpPr>
        <dsp:cNvPr id="0" name=""/>
        <dsp:cNvSpPr/>
      </dsp:nvSpPr>
      <dsp:spPr>
        <a:xfrm>
          <a:off x="1460167" y="2821437"/>
          <a:ext cx="579209" cy="579209"/>
        </a:xfrm>
        <a:prstGeom prst="mathPlus">
          <a:avLst/>
        </a:prstGeom>
        <a:gradFill rotWithShape="0">
          <a:gsLst>
            <a:gs pos="0">
              <a:schemeClr val="accent3">
                <a:hueOff val="605901"/>
                <a:satOff val="-3280"/>
                <a:lumOff val="-10980"/>
                <a:alphaOff val="0"/>
                <a:shade val="51000"/>
                <a:satMod val="130000"/>
              </a:schemeClr>
            </a:gs>
            <a:gs pos="80000">
              <a:schemeClr val="accent3">
                <a:hueOff val="605901"/>
                <a:satOff val="-3280"/>
                <a:lumOff val="-10980"/>
                <a:alphaOff val="0"/>
                <a:shade val="93000"/>
                <a:satMod val="130000"/>
              </a:schemeClr>
            </a:gs>
            <a:gs pos="100000">
              <a:schemeClr val="accent3">
                <a:hueOff val="605901"/>
                <a:satOff val="-3280"/>
                <a:lumOff val="-109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1536941" y="3042927"/>
        <a:ext cx="425661" cy="136229"/>
      </dsp:txXfrm>
    </dsp:sp>
    <dsp:sp modelId="{4A2B7CCC-D032-4F6F-AF38-D1B36CC480A0}">
      <dsp:nvSpPr>
        <dsp:cNvPr id="0" name=""/>
        <dsp:cNvSpPr/>
      </dsp:nvSpPr>
      <dsp:spPr>
        <a:xfrm>
          <a:off x="1250453" y="3481736"/>
          <a:ext cx="998636" cy="998636"/>
        </a:xfrm>
        <a:prstGeom prst="ellipse">
          <a:avLst/>
        </a:prstGeom>
        <a:gradFill rotWithShape="0">
          <a:gsLst>
            <a:gs pos="0">
              <a:schemeClr val="accent3">
                <a:hueOff val="807867"/>
                <a:satOff val="-4373"/>
                <a:lumOff val="-14640"/>
                <a:alphaOff val="0"/>
                <a:shade val="51000"/>
                <a:satMod val="130000"/>
              </a:schemeClr>
            </a:gs>
            <a:gs pos="80000">
              <a:schemeClr val="accent3">
                <a:hueOff val="807867"/>
                <a:satOff val="-4373"/>
                <a:lumOff val="-14640"/>
                <a:alphaOff val="0"/>
                <a:shade val="93000"/>
                <a:satMod val="130000"/>
              </a:schemeClr>
            </a:gs>
            <a:gs pos="100000">
              <a:schemeClr val="accent3">
                <a:hueOff val="807867"/>
                <a:satOff val="-4373"/>
                <a:lumOff val="-146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t>Safety Group</a:t>
          </a:r>
        </a:p>
      </dsp:txBody>
      <dsp:txXfrm>
        <a:off x="1396700" y="3627983"/>
        <a:ext cx="706142" cy="706142"/>
      </dsp:txXfrm>
    </dsp:sp>
    <dsp:sp modelId="{553EFF90-3CAA-45B3-B3AD-C2093DA84A29}">
      <dsp:nvSpPr>
        <dsp:cNvPr id="0" name=""/>
        <dsp:cNvSpPr/>
      </dsp:nvSpPr>
      <dsp:spPr>
        <a:xfrm>
          <a:off x="2398886" y="2055283"/>
          <a:ext cx="317566" cy="371492"/>
        </a:xfrm>
        <a:prstGeom prst="rightArrow">
          <a:avLst>
            <a:gd name="adj1" fmla="val 60000"/>
            <a:gd name="adj2" fmla="val 50000"/>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398886" y="2129581"/>
        <a:ext cx="222296" cy="222896"/>
      </dsp:txXfrm>
    </dsp:sp>
    <dsp:sp modelId="{71E48382-0365-43D8-A8FA-8D434A56EDE7}">
      <dsp:nvSpPr>
        <dsp:cNvPr id="0" name=""/>
        <dsp:cNvSpPr/>
      </dsp:nvSpPr>
      <dsp:spPr>
        <a:xfrm>
          <a:off x="2848272" y="1242393"/>
          <a:ext cx="1997273" cy="1997273"/>
        </a:xfrm>
        <a:prstGeom prst="ellipse">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Requirements</a:t>
          </a:r>
        </a:p>
      </dsp:txBody>
      <dsp:txXfrm>
        <a:off x="3140766" y="1534887"/>
        <a:ext cx="1412285" cy="14122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4557-1593-4881-AF6D-00BCBBF024BF}">
      <dsp:nvSpPr>
        <dsp:cNvPr id="0" name=""/>
        <dsp:cNvSpPr/>
      </dsp:nvSpPr>
      <dsp:spPr>
        <a:xfrm>
          <a:off x="424245" y="2033"/>
          <a:ext cx="1807436" cy="978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Natural Ventilation Between Spaces</a:t>
          </a:r>
        </a:p>
      </dsp:txBody>
      <dsp:txXfrm>
        <a:off x="424245" y="2033"/>
        <a:ext cx="1807436" cy="978296"/>
      </dsp:txXfrm>
    </dsp:sp>
    <dsp:sp modelId="{E7B5E94F-57DF-461E-815D-0AB730229300}">
      <dsp:nvSpPr>
        <dsp:cNvPr id="0" name=""/>
        <dsp:cNvSpPr/>
      </dsp:nvSpPr>
      <dsp:spPr>
        <a:xfrm>
          <a:off x="446694" y="1029245"/>
          <a:ext cx="1762538" cy="978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Circulation</a:t>
          </a:r>
        </a:p>
      </dsp:txBody>
      <dsp:txXfrm>
        <a:off x="446694" y="1029245"/>
        <a:ext cx="1762538" cy="978296"/>
      </dsp:txXfrm>
    </dsp:sp>
    <dsp:sp modelId="{74440772-722F-4122-B292-BEC655738EE5}">
      <dsp:nvSpPr>
        <dsp:cNvPr id="0" name=""/>
        <dsp:cNvSpPr/>
      </dsp:nvSpPr>
      <dsp:spPr>
        <a:xfrm>
          <a:off x="425678" y="2056457"/>
          <a:ext cx="1804569" cy="978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Ventilation</a:t>
          </a:r>
        </a:p>
      </dsp:txBody>
      <dsp:txXfrm>
        <a:off x="425678" y="2056457"/>
        <a:ext cx="1804569" cy="978296"/>
      </dsp:txXfrm>
    </dsp:sp>
    <dsp:sp modelId="{FA8F08F7-9E18-43F0-9EB4-C146F7AEA659}">
      <dsp:nvSpPr>
        <dsp:cNvPr id="0" name=""/>
        <dsp:cNvSpPr/>
      </dsp:nvSpPr>
      <dsp:spPr>
        <a:xfrm>
          <a:off x="404655" y="3083669"/>
          <a:ext cx="1846616" cy="978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Mitigation Controls</a:t>
          </a:r>
        </a:p>
      </dsp:txBody>
      <dsp:txXfrm>
        <a:off x="404655" y="3083669"/>
        <a:ext cx="1846616" cy="9782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9F86A-4739-4C20-BF98-18C9CA2E01DC}">
      <dsp:nvSpPr>
        <dsp:cNvPr id="0" name=""/>
        <dsp:cNvSpPr/>
      </dsp:nvSpPr>
      <dsp:spPr>
        <a:xfrm>
          <a:off x="0" y="414169"/>
          <a:ext cx="8406875" cy="296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Energize the air circulation </a:t>
          </a:r>
          <a:r>
            <a:rPr lang="en-US" sz="1300" kern="1200"/>
            <a:t>fan(s) of the equipment</a:t>
          </a:r>
        </a:p>
      </dsp:txBody>
      <dsp:txXfrm>
        <a:off x="14479" y="428648"/>
        <a:ext cx="8377917" cy="267637"/>
      </dsp:txXfrm>
    </dsp:sp>
    <dsp:sp modelId="{A67952D9-7A29-483A-A45C-52C27CB6738C}">
      <dsp:nvSpPr>
        <dsp:cNvPr id="0" name=""/>
        <dsp:cNvSpPr/>
      </dsp:nvSpPr>
      <dsp:spPr>
        <a:xfrm>
          <a:off x="0" y="710764"/>
          <a:ext cx="840687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91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b="0" kern="1200"/>
            <a:t>per the manufacturer’s instructions</a:t>
          </a:r>
          <a:r>
            <a:rPr lang="en-US" sz="1000" kern="1200"/>
            <a:t>.</a:t>
          </a:r>
        </a:p>
      </dsp:txBody>
      <dsp:txXfrm>
        <a:off x="0" y="710764"/>
        <a:ext cx="8406875" cy="215280"/>
      </dsp:txXfrm>
    </dsp:sp>
    <dsp:sp modelId="{0CF773D1-DB8B-4C74-BEAE-D20A22A622BE}">
      <dsp:nvSpPr>
        <dsp:cNvPr id="0" name=""/>
        <dsp:cNvSpPr/>
      </dsp:nvSpPr>
      <dsp:spPr>
        <a:xfrm>
          <a:off x="0" y="926044"/>
          <a:ext cx="8406875" cy="296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Open zoning dampers</a:t>
          </a:r>
          <a:endParaRPr lang="en-US" sz="1300" kern="1200"/>
        </a:p>
      </dsp:txBody>
      <dsp:txXfrm>
        <a:off x="14479" y="940523"/>
        <a:ext cx="8377917" cy="267637"/>
      </dsp:txXfrm>
    </dsp:sp>
    <dsp:sp modelId="{9B62EEB8-FB9F-433B-9E92-82A5867BB901}">
      <dsp:nvSpPr>
        <dsp:cNvPr id="0" name=""/>
        <dsp:cNvSpPr/>
      </dsp:nvSpPr>
      <dsp:spPr>
        <a:xfrm>
          <a:off x="0" y="1222639"/>
          <a:ext cx="840687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91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t>or set zone dampers to full airflow set point, that are installed in the air ducts connected to the refrigeration system.</a:t>
          </a:r>
        </a:p>
      </dsp:txBody>
      <dsp:txXfrm>
        <a:off x="0" y="1222639"/>
        <a:ext cx="8406875" cy="215280"/>
      </dsp:txXfrm>
    </dsp:sp>
    <dsp:sp modelId="{E4817805-2AC0-4A8B-8D4E-FF793F297078}">
      <dsp:nvSpPr>
        <dsp:cNvPr id="0" name=""/>
        <dsp:cNvSpPr/>
      </dsp:nvSpPr>
      <dsp:spPr>
        <a:xfrm>
          <a:off x="0" y="1437919"/>
          <a:ext cx="8406875" cy="296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Activate </a:t>
          </a:r>
          <a:r>
            <a:rPr lang="en-US" sz="1300" b="1" kern="1200"/>
            <a:t>mechanical ventilation</a:t>
          </a:r>
          <a:endParaRPr lang="en-US" sz="1300" kern="1200"/>
        </a:p>
      </dsp:txBody>
      <dsp:txXfrm>
        <a:off x="14479" y="1452398"/>
        <a:ext cx="8377917" cy="267637"/>
      </dsp:txXfrm>
    </dsp:sp>
    <dsp:sp modelId="{C2D2AF33-EB5B-4153-B360-C9A325C87767}">
      <dsp:nvSpPr>
        <dsp:cNvPr id="0" name=""/>
        <dsp:cNvSpPr/>
      </dsp:nvSpPr>
      <dsp:spPr>
        <a:xfrm>
          <a:off x="0" y="1734514"/>
          <a:ext cx="840687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91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b="1" kern="1200"/>
            <a:t> </a:t>
          </a:r>
          <a:r>
            <a:rPr lang="en-US" sz="1000" b="0" kern="1200"/>
            <a:t>if required </a:t>
          </a:r>
          <a:r>
            <a:rPr lang="en-US" sz="1000" kern="1200"/>
            <a:t>by Section 7.6.4.</a:t>
          </a:r>
        </a:p>
      </dsp:txBody>
      <dsp:txXfrm>
        <a:off x="0" y="1734514"/>
        <a:ext cx="8406875" cy="215280"/>
      </dsp:txXfrm>
    </dsp:sp>
    <dsp:sp modelId="{81F0037C-B18C-45FF-8439-DA5DF6DB5933}">
      <dsp:nvSpPr>
        <dsp:cNvPr id="0" name=""/>
        <dsp:cNvSpPr/>
      </dsp:nvSpPr>
      <dsp:spPr>
        <a:xfrm>
          <a:off x="0" y="1949794"/>
          <a:ext cx="8406875" cy="296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De-energize</a:t>
          </a:r>
          <a:r>
            <a:rPr lang="en-US" sz="1300" kern="1200"/>
            <a:t> electric resistance heat installed </a:t>
          </a:r>
          <a:r>
            <a:rPr lang="en-US" sz="1300" b="1" kern="1200"/>
            <a:t>in the air duct </a:t>
          </a:r>
          <a:r>
            <a:rPr lang="en-US" sz="1300" kern="1200"/>
            <a:t>that is connected to the refrigeration system.</a:t>
          </a:r>
        </a:p>
      </dsp:txBody>
      <dsp:txXfrm>
        <a:off x="14479" y="1964273"/>
        <a:ext cx="8377917" cy="267637"/>
      </dsp:txXfrm>
    </dsp:sp>
    <dsp:sp modelId="{A23B409B-707F-45F0-8433-0AA06ED40A5D}">
      <dsp:nvSpPr>
        <dsp:cNvPr id="0" name=""/>
        <dsp:cNvSpPr/>
      </dsp:nvSpPr>
      <dsp:spPr>
        <a:xfrm>
          <a:off x="0" y="2283829"/>
          <a:ext cx="8406875" cy="296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 </a:t>
          </a:r>
          <a:r>
            <a:rPr lang="en-US" sz="1300" b="1" kern="1200"/>
            <a:t>Activate safety shutoff valves </a:t>
          </a:r>
          <a:r>
            <a:rPr lang="en-US" sz="1300" kern="1200"/>
            <a:t>utilized to reduce releasable refrigerant charge.</a:t>
          </a:r>
        </a:p>
      </dsp:txBody>
      <dsp:txXfrm>
        <a:off x="14479" y="2298308"/>
        <a:ext cx="8377917" cy="267637"/>
      </dsp:txXfrm>
    </dsp:sp>
    <dsp:sp modelId="{855EB0D4-6E1B-4050-A157-4B5057E69684}">
      <dsp:nvSpPr>
        <dsp:cNvPr id="0" name=""/>
        <dsp:cNvSpPr/>
      </dsp:nvSpPr>
      <dsp:spPr>
        <a:xfrm>
          <a:off x="0" y="2617864"/>
          <a:ext cx="8406875" cy="296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 </a:t>
          </a:r>
          <a:r>
            <a:rPr lang="en-US" sz="1300" b="1" kern="1200"/>
            <a:t>De-energize potential ignition sources</a:t>
          </a:r>
          <a:endParaRPr lang="en-US" sz="1300" kern="1200"/>
        </a:p>
      </dsp:txBody>
      <dsp:txXfrm>
        <a:off x="14479" y="2632343"/>
        <a:ext cx="8377917" cy="267637"/>
      </dsp:txXfrm>
    </dsp:sp>
    <dsp:sp modelId="{31662A04-D8E3-47FC-8F6B-EFB145AAA0B5}">
      <dsp:nvSpPr>
        <dsp:cNvPr id="0" name=""/>
        <dsp:cNvSpPr/>
      </dsp:nvSpPr>
      <dsp:spPr>
        <a:xfrm>
          <a:off x="0" y="2914459"/>
          <a:ext cx="8406875" cy="2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91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t>including open flames and </a:t>
          </a:r>
          <a:r>
            <a:rPr lang="en-US" sz="1000" b="0" kern="1200"/>
            <a:t>unclassified electrical sources of ignition with apparent power rating greater than 1 kVA, </a:t>
          </a:r>
          <a:r>
            <a:rPr lang="en-US" sz="1000" kern="1200"/>
            <a:t>where the apparent power is the product of the circuit voltage and current rating.</a:t>
          </a:r>
        </a:p>
      </dsp:txBody>
      <dsp:txXfrm>
        <a:off x="0" y="2914459"/>
        <a:ext cx="8406875" cy="2892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68" tIns="46584" rIns="93168" bIns="46584" rtlCol="0"/>
          <a:lstStyle>
            <a:lvl1pPr algn="r">
              <a:defRPr sz="1200"/>
            </a:lvl1pPr>
          </a:lstStyle>
          <a:p>
            <a:fld id="{A5286B6B-6B37-4F57-8571-C360BE5A3233}" type="datetimeFigureOut">
              <a:rPr lang="en-US" smtClean="0"/>
              <a:t>3/12/2025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8" tIns="46584" rIns="93168" bIns="46584" rtlCol="0" anchor="b"/>
          <a:lstStyle>
            <a:lvl1pPr algn="r">
              <a:defRPr sz="1200"/>
            </a:lvl1pPr>
          </a:lstStyle>
          <a:p>
            <a:fld id="{636DE2C2-BEB1-4C23-B7C0-709E7371AC35}" type="slidenum">
              <a:rPr lang="en-US" smtClean="0"/>
              <a:t>‹#›</a:t>
            </a:fld>
            <a:endParaRPr lang="en-US"/>
          </a:p>
        </p:txBody>
      </p:sp>
    </p:spTree>
    <p:extLst>
      <p:ext uri="{BB962C8B-B14F-4D97-AF65-F5344CB8AC3E}">
        <p14:creationId xmlns:p14="http://schemas.microsoft.com/office/powerpoint/2010/main" val="358851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1</a:t>
            </a:fld>
            <a:endParaRPr lang="en-US"/>
          </a:p>
        </p:txBody>
      </p:sp>
    </p:spTree>
    <p:extLst>
      <p:ext uri="{BB962C8B-B14F-4D97-AF65-F5344CB8AC3E}">
        <p14:creationId xmlns:p14="http://schemas.microsoft.com/office/powerpoint/2010/main" val="842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D69F-8BDE-6A01-1FFD-C0D2CEBE5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6FC43-61DA-31AB-6DE4-628236D9F9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3D2FE-BDEE-C20B-21F5-FB3981D47AA3}"/>
              </a:ext>
            </a:extLst>
          </p:cNvPr>
          <p:cNvSpPr>
            <a:spLocks noGrp="1"/>
          </p:cNvSpPr>
          <p:nvPr>
            <p:ph type="body" idx="1"/>
          </p:nvPr>
        </p:nvSpPr>
        <p:spPr/>
        <p:txBody>
          <a:bodyPr/>
          <a:lstStyle/>
          <a:p>
            <a:pPr marL="176612" indent="-176612">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2C2348A4-C236-17C4-C5BC-D61B9560A6EA}"/>
              </a:ext>
            </a:extLst>
          </p:cNvPr>
          <p:cNvSpPr>
            <a:spLocks noGrp="1"/>
          </p:cNvSpPr>
          <p:nvPr>
            <p:ph type="sldNum" sz="quarter" idx="5"/>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152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13</a:t>
            </a:fld>
            <a:endParaRPr lang="en-US"/>
          </a:p>
        </p:txBody>
      </p:sp>
    </p:spTree>
    <p:extLst>
      <p:ext uri="{BB962C8B-B14F-4D97-AF65-F5344CB8AC3E}">
        <p14:creationId xmlns:p14="http://schemas.microsoft.com/office/powerpoint/2010/main" val="3514302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14</a:t>
            </a:fld>
            <a:endParaRPr lang="en-US"/>
          </a:p>
        </p:txBody>
      </p:sp>
    </p:spTree>
    <p:extLst>
      <p:ext uri="{BB962C8B-B14F-4D97-AF65-F5344CB8AC3E}">
        <p14:creationId xmlns:p14="http://schemas.microsoft.com/office/powerpoint/2010/main" val="2694308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15</a:t>
            </a:fld>
            <a:endParaRPr lang="en-US"/>
          </a:p>
        </p:txBody>
      </p:sp>
    </p:spTree>
    <p:extLst>
      <p:ext uri="{BB962C8B-B14F-4D97-AF65-F5344CB8AC3E}">
        <p14:creationId xmlns:p14="http://schemas.microsoft.com/office/powerpoint/2010/main" val="380525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16</a:t>
            </a:fld>
            <a:endParaRPr lang="en-US"/>
          </a:p>
        </p:txBody>
      </p:sp>
    </p:spTree>
    <p:extLst>
      <p:ext uri="{BB962C8B-B14F-4D97-AF65-F5344CB8AC3E}">
        <p14:creationId xmlns:p14="http://schemas.microsoft.com/office/powerpoint/2010/main" val="2070224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2ECB2D-8F16-7443-A249-70564A6BF351}" type="slidenum">
              <a:rPr lang="en-US" smtClean="0"/>
              <a:t>17</a:t>
            </a:fld>
            <a:endParaRPr lang="en-US"/>
          </a:p>
        </p:txBody>
      </p:sp>
    </p:spTree>
    <p:extLst>
      <p:ext uri="{BB962C8B-B14F-4D97-AF65-F5344CB8AC3E}">
        <p14:creationId xmlns:p14="http://schemas.microsoft.com/office/powerpoint/2010/main" val="3201413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D7429-42A1-4B04-D904-E91569451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7FC09-DF0B-96A1-D3AE-F40460290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FCD22D-251F-64D6-CD21-F3DA633B06EB}"/>
              </a:ext>
            </a:extLst>
          </p:cNvPr>
          <p:cNvSpPr>
            <a:spLocks noGrp="1"/>
          </p:cNvSpPr>
          <p:nvPr>
            <p:ph type="body" idx="1"/>
          </p:nvPr>
        </p:nvSpPr>
        <p:spPr/>
        <p:txBody>
          <a:bodyPr/>
          <a:lstStyle/>
          <a:p>
            <a:pPr marL="176612" indent="-176612">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EF55EAF-30E2-FC58-CB88-EB2592B6E2F2}"/>
              </a:ext>
            </a:extLst>
          </p:cNvPr>
          <p:cNvSpPr>
            <a:spLocks noGrp="1"/>
          </p:cNvSpPr>
          <p:nvPr>
            <p:ph type="sldNum" sz="quarter" idx="5"/>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93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22</a:t>
            </a:fld>
            <a:endParaRPr lang="en-US"/>
          </a:p>
        </p:txBody>
      </p:sp>
    </p:spTree>
    <p:extLst>
      <p:ext uri="{BB962C8B-B14F-4D97-AF65-F5344CB8AC3E}">
        <p14:creationId xmlns:p14="http://schemas.microsoft.com/office/powerpoint/2010/main" val="2560927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24</a:t>
            </a:fld>
            <a:endParaRPr lang="en-US"/>
          </a:p>
        </p:txBody>
      </p:sp>
    </p:spTree>
    <p:extLst>
      <p:ext uri="{BB962C8B-B14F-4D97-AF65-F5344CB8AC3E}">
        <p14:creationId xmlns:p14="http://schemas.microsoft.com/office/powerpoint/2010/main" val="3230533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25</a:t>
            </a:fld>
            <a:endParaRPr lang="en-US"/>
          </a:p>
        </p:txBody>
      </p:sp>
    </p:spTree>
    <p:extLst>
      <p:ext uri="{BB962C8B-B14F-4D97-AF65-F5344CB8AC3E}">
        <p14:creationId xmlns:p14="http://schemas.microsoft.com/office/powerpoint/2010/main" val="219219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a:t>
            </a:fld>
            <a:endParaRPr lang="en-US"/>
          </a:p>
        </p:txBody>
      </p:sp>
    </p:spTree>
    <p:extLst>
      <p:ext uri="{BB962C8B-B14F-4D97-AF65-F5344CB8AC3E}">
        <p14:creationId xmlns:p14="http://schemas.microsoft.com/office/powerpoint/2010/main" val="260448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956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CFF7F-F8F7-1426-C0BE-BEF0E3CB60FA}"/>
            </a:ext>
          </a:extLst>
        </p:cNvPr>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309FB092-4912-C3DE-FC2A-8F1022E34802}"/>
              </a:ext>
            </a:extLst>
          </p:cNvPr>
          <p:cNvSpPr>
            <a:spLocks noGrp="1" noRot="1" noChangeAspect="1" noTextEdit="1"/>
          </p:cNvSpPr>
          <p:nvPr>
            <p:ph type="sldImg"/>
          </p:nvPr>
        </p:nvSpPr>
        <p:spPr bwMode="auto">
          <a:xfrm>
            <a:off x="4344988" y="395288"/>
            <a:ext cx="2803525" cy="1576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F8A61710-553D-5E78-A76D-CFEACE77C5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ym typeface="Webdings" pitchFamily="18" charset="2"/>
              </a:rPr>
              <a:t>Note to Facilitator: </a:t>
            </a:r>
            <a:r>
              <a:rPr lang="en-US" altLang="en-US">
                <a:sym typeface="Wingdings" pitchFamily="2" charset="2"/>
              </a:rPr>
              <a:t></a:t>
            </a:r>
          </a:p>
          <a:p>
            <a:endParaRPr lang="en-US" altLang="en-US"/>
          </a:p>
          <a:p>
            <a:endParaRPr lang="en-US" altLang="en-US"/>
          </a:p>
        </p:txBody>
      </p:sp>
      <p:sp>
        <p:nvSpPr>
          <p:cNvPr id="4" name="Slide Number Placeholder 3">
            <a:extLst>
              <a:ext uri="{FF2B5EF4-FFF2-40B4-BE49-F238E27FC236}">
                <a16:creationId xmlns:a16="http://schemas.microsoft.com/office/drawing/2014/main" id="{7B76E427-738A-60EF-5E4B-ED09399D083D}"/>
              </a:ext>
            </a:extLst>
          </p:cNvPr>
          <p:cNvSpPr>
            <a:spLocks noGrp="1"/>
          </p:cNvSpPr>
          <p:nvPr>
            <p:ph type="sldNum" sz="quarter" idx="5"/>
          </p:nvPr>
        </p:nvSpPr>
        <p:spPr/>
        <p:txBody>
          <a:bodyPr/>
          <a:lstStyle/>
          <a:p>
            <a:pPr marL="0" marR="0" lvl="0" indent="0" algn="r" defTabSz="957367" rtl="0" eaLnBrk="1" fontAlgn="auto" latinLnBrk="0" hangingPunct="1">
              <a:lnSpc>
                <a:spcPct val="100000"/>
              </a:lnSpc>
              <a:spcBef>
                <a:spcPts val="0"/>
              </a:spcBef>
              <a:spcAft>
                <a:spcPts val="0"/>
              </a:spcAft>
              <a:buClrTx/>
              <a:buSzTx/>
              <a:buFontTx/>
              <a:buNone/>
              <a:tabLst/>
              <a:defRPr/>
            </a:pPr>
            <a:fld id="{0D5E5D62-BA1C-41A3-A341-E2418DEFF417}" type="slidenum">
              <a:rPr kumimoji="0" lang="en-US" sz="1100" b="1" i="0" u="none" strike="noStrike" kern="1200" cap="none" spc="0" normalizeH="0" baseline="0" noProof="0">
                <a:ln>
                  <a:noFill/>
                </a:ln>
                <a:solidFill>
                  <a:prstClr val="black"/>
                </a:solidFill>
                <a:effectLst/>
                <a:uLnTx/>
                <a:uFillTx/>
                <a:latin typeface="Calibri"/>
                <a:ea typeface="+mn-ea"/>
                <a:cs typeface="+mn-cs"/>
              </a:rPr>
              <a:pPr marL="0" marR="0" lvl="0" indent="0" algn="r" defTabSz="957367" rtl="0" eaLnBrk="1" fontAlgn="auto" latinLnBrk="0" hangingPunct="1">
                <a:lnSpc>
                  <a:spcPct val="100000"/>
                </a:lnSpc>
                <a:spcBef>
                  <a:spcPts val="0"/>
                </a:spcBef>
                <a:spcAft>
                  <a:spcPts val="0"/>
                </a:spcAft>
                <a:buClrTx/>
                <a:buSzTx/>
                <a:buFontTx/>
                <a:buNone/>
                <a:tabLst/>
                <a:defRPr/>
              </a:pPr>
              <a:t>28</a:t>
            </a:fld>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0830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67F1B-3D93-938F-7BE5-C6FDE639E693}"/>
            </a:ext>
          </a:extLst>
        </p:cNvPr>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BC079C2-0878-1CDC-EEF0-CCDCBD8400B2}"/>
              </a:ext>
            </a:extLst>
          </p:cNvPr>
          <p:cNvSpPr>
            <a:spLocks noGrp="1" noRot="1" noChangeAspect="1" noTextEdit="1"/>
          </p:cNvSpPr>
          <p:nvPr>
            <p:ph type="sldImg"/>
          </p:nvPr>
        </p:nvSpPr>
        <p:spPr bwMode="auto">
          <a:xfrm>
            <a:off x="4344988" y="395288"/>
            <a:ext cx="2803525" cy="1576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233278D3-E452-6C69-DB86-7536AE6B29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ym typeface="Webdings" pitchFamily="18" charset="2"/>
              </a:rPr>
              <a:t>Note to Facilitator: </a:t>
            </a:r>
            <a:r>
              <a:rPr lang="en-US" altLang="en-US">
                <a:sym typeface="Wingdings" pitchFamily="2" charset="2"/>
              </a:rPr>
              <a:t></a:t>
            </a:r>
          </a:p>
          <a:p>
            <a:endParaRPr lang="en-US" altLang="en-US"/>
          </a:p>
          <a:p>
            <a:endParaRPr lang="en-US" altLang="en-US"/>
          </a:p>
        </p:txBody>
      </p:sp>
      <p:sp>
        <p:nvSpPr>
          <p:cNvPr id="4" name="Slide Number Placeholder 3">
            <a:extLst>
              <a:ext uri="{FF2B5EF4-FFF2-40B4-BE49-F238E27FC236}">
                <a16:creationId xmlns:a16="http://schemas.microsoft.com/office/drawing/2014/main" id="{C20F25A7-06F1-C0AB-304F-D40E657D0DE3}"/>
              </a:ext>
            </a:extLst>
          </p:cNvPr>
          <p:cNvSpPr>
            <a:spLocks noGrp="1"/>
          </p:cNvSpPr>
          <p:nvPr>
            <p:ph type="sldNum" sz="quarter" idx="5"/>
          </p:nvPr>
        </p:nvSpPr>
        <p:spPr/>
        <p:txBody>
          <a:bodyPr/>
          <a:lstStyle/>
          <a:p>
            <a:pPr marL="0" marR="0" lvl="0" indent="0" algn="r" defTabSz="957367" rtl="0" eaLnBrk="1" fontAlgn="auto" latinLnBrk="0" hangingPunct="1">
              <a:lnSpc>
                <a:spcPct val="100000"/>
              </a:lnSpc>
              <a:spcBef>
                <a:spcPts val="0"/>
              </a:spcBef>
              <a:spcAft>
                <a:spcPts val="0"/>
              </a:spcAft>
              <a:buClrTx/>
              <a:buSzTx/>
              <a:buFontTx/>
              <a:buNone/>
              <a:tabLst/>
              <a:defRPr/>
            </a:pPr>
            <a:fld id="{0D5E5D62-BA1C-41A3-A341-E2418DEFF417}" type="slidenum">
              <a:rPr kumimoji="0" lang="en-US" sz="1100" b="1" i="0" u="none" strike="noStrike" kern="1200" cap="none" spc="0" normalizeH="0" baseline="0" noProof="0">
                <a:ln>
                  <a:noFill/>
                </a:ln>
                <a:solidFill>
                  <a:prstClr val="black"/>
                </a:solidFill>
                <a:effectLst/>
                <a:uLnTx/>
                <a:uFillTx/>
                <a:latin typeface="Calibri"/>
                <a:ea typeface="+mn-ea"/>
                <a:cs typeface="+mn-cs"/>
              </a:rPr>
              <a:pPr marL="0" marR="0" lvl="0" indent="0" algn="r" defTabSz="957367" rtl="0" eaLnBrk="1" fontAlgn="auto" latinLnBrk="0" hangingPunct="1">
                <a:lnSpc>
                  <a:spcPct val="100000"/>
                </a:lnSpc>
                <a:spcBef>
                  <a:spcPts val="0"/>
                </a:spcBef>
                <a:spcAft>
                  <a:spcPts val="0"/>
                </a:spcAft>
                <a:buClrTx/>
                <a:buSzTx/>
                <a:buFontTx/>
                <a:buNone/>
                <a:tabLst/>
                <a:defRPr/>
              </a:pPr>
              <a:t>29</a:t>
            </a:fld>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78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30</a:t>
            </a:fld>
            <a:endParaRPr lang="en-US"/>
          </a:p>
        </p:txBody>
      </p:sp>
    </p:spTree>
    <p:extLst>
      <p:ext uri="{BB962C8B-B14F-4D97-AF65-F5344CB8AC3E}">
        <p14:creationId xmlns:p14="http://schemas.microsoft.com/office/powerpoint/2010/main" val="2302710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31</a:t>
            </a:fld>
            <a:endParaRPr lang="en-US"/>
          </a:p>
        </p:txBody>
      </p:sp>
    </p:spTree>
    <p:extLst>
      <p:ext uri="{BB962C8B-B14F-4D97-AF65-F5344CB8AC3E}">
        <p14:creationId xmlns:p14="http://schemas.microsoft.com/office/powerpoint/2010/main" val="2932015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34</a:t>
            </a:fld>
            <a:endParaRPr lang="en-US"/>
          </a:p>
        </p:txBody>
      </p:sp>
    </p:spTree>
    <p:extLst>
      <p:ext uri="{BB962C8B-B14F-4D97-AF65-F5344CB8AC3E}">
        <p14:creationId xmlns:p14="http://schemas.microsoft.com/office/powerpoint/2010/main" val="3257920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40</a:t>
            </a:fld>
            <a:endParaRPr lang="en-US"/>
          </a:p>
        </p:txBody>
      </p:sp>
    </p:spTree>
    <p:extLst>
      <p:ext uri="{BB962C8B-B14F-4D97-AF65-F5344CB8AC3E}">
        <p14:creationId xmlns:p14="http://schemas.microsoft.com/office/powerpoint/2010/main" val="1924750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41</a:t>
            </a:fld>
            <a:endParaRPr lang="en-US"/>
          </a:p>
        </p:txBody>
      </p:sp>
    </p:spTree>
    <p:extLst>
      <p:ext uri="{BB962C8B-B14F-4D97-AF65-F5344CB8AC3E}">
        <p14:creationId xmlns:p14="http://schemas.microsoft.com/office/powerpoint/2010/main" val="1094534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47</a:t>
            </a:fld>
            <a:endParaRPr lang="en-US"/>
          </a:p>
        </p:txBody>
      </p:sp>
    </p:spTree>
    <p:extLst>
      <p:ext uri="{BB962C8B-B14F-4D97-AF65-F5344CB8AC3E}">
        <p14:creationId xmlns:p14="http://schemas.microsoft.com/office/powerpoint/2010/main" val="1876406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48</a:t>
            </a:fld>
            <a:endParaRPr lang="en-US"/>
          </a:p>
        </p:txBody>
      </p:sp>
    </p:spTree>
    <p:extLst>
      <p:ext uri="{BB962C8B-B14F-4D97-AF65-F5344CB8AC3E}">
        <p14:creationId xmlns:p14="http://schemas.microsoft.com/office/powerpoint/2010/main" val="2377987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a:t>
            </a:fld>
            <a:endParaRPr lang="en-US"/>
          </a:p>
        </p:txBody>
      </p:sp>
    </p:spTree>
    <p:extLst>
      <p:ext uri="{BB962C8B-B14F-4D97-AF65-F5344CB8AC3E}">
        <p14:creationId xmlns:p14="http://schemas.microsoft.com/office/powerpoint/2010/main" val="3496770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2ECB2D-8F16-7443-A249-70564A6BF351}" type="slidenum">
              <a:rPr lang="en-US" smtClean="0"/>
              <a:t>49</a:t>
            </a:fld>
            <a:endParaRPr lang="en-US"/>
          </a:p>
        </p:txBody>
      </p:sp>
    </p:spTree>
    <p:extLst>
      <p:ext uri="{BB962C8B-B14F-4D97-AF65-F5344CB8AC3E}">
        <p14:creationId xmlns:p14="http://schemas.microsoft.com/office/powerpoint/2010/main" val="1414945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50</a:t>
            </a:fld>
            <a:endParaRPr lang="en-US"/>
          </a:p>
        </p:txBody>
      </p:sp>
    </p:spTree>
    <p:extLst>
      <p:ext uri="{BB962C8B-B14F-4D97-AF65-F5344CB8AC3E}">
        <p14:creationId xmlns:p14="http://schemas.microsoft.com/office/powerpoint/2010/main" val="719404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51</a:t>
            </a:fld>
            <a:endParaRPr lang="en-US"/>
          </a:p>
        </p:txBody>
      </p:sp>
    </p:spTree>
    <p:extLst>
      <p:ext uri="{BB962C8B-B14F-4D97-AF65-F5344CB8AC3E}">
        <p14:creationId xmlns:p14="http://schemas.microsoft.com/office/powerpoint/2010/main" val="253903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4782" lvl="1" indent="-297561">
              <a:buFont typeface="Arial" panose="020B0604020202020204" pitchFamily="34" charset="0"/>
              <a:buChar char="•"/>
            </a:pPr>
            <a:endParaRPr lang="en-US" dirty="0"/>
          </a:p>
          <a:p>
            <a:pPr marL="297561" indent="-297561">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4443"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444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692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1856" lvl="2" indent="-178537">
              <a:buFont typeface="Arial" panose="020B0604020202020204" pitchFamily="34" charset="0"/>
              <a:buChar char="•"/>
            </a:pPr>
            <a:endParaRPr lang="en-US" dirty="0">
              <a:highlight>
                <a:srgbClr val="FFFF00"/>
              </a:highlight>
            </a:endParaRPr>
          </a:p>
          <a:p>
            <a:pPr marL="187414" indent="-178537">
              <a:buFont typeface="Arial" panose="020B0604020202020204" pitchFamily="34" charset="0"/>
              <a:buChar char="•"/>
            </a:pPr>
            <a:endParaRPr lang="en-US" dirty="0">
              <a:highlight>
                <a:srgbClr val="FFFF00"/>
              </a:highlight>
            </a:endParaRPr>
          </a:p>
          <a:p>
            <a:pPr marL="187414" indent="-178537">
              <a:buFont typeface="Arial" panose="020B0604020202020204" pitchFamily="34" charset="0"/>
              <a:buChar char="•"/>
            </a:pPr>
            <a:endParaRPr lang="en-US" dirty="0">
              <a:highlight>
                <a:srgbClr val="FFFF00"/>
              </a:highlight>
            </a:endParaRPr>
          </a:p>
          <a:p>
            <a:pPr marL="187414" indent="-178537">
              <a:buFont typeface="Arial" panose="020B0604020202020204" pitchFamily="34" charset="0"/>
              <a:buChar char="•"/>
            </a:pPr>
            <a:endParaRPr lang="en-US" dirty="0">
              <a:highlight>
                <a:srgbClr val="FFFF00"/>
              </a:highlight>
            </a:endParaRPr>
          </a:p>
          <a:p>
            <a:pPr marL="187414" indent="-178537">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22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208" indent="-1752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4443" rtl="0" eaLnBrk="1" fontAlgn="auto" latinLnBrk="0" hangingPunct="1">
              <a:lnSpc>
                <a:spcPct val="100000"/>
              </a:lnSpc>
              <a:spcBef>
                <a:spcPts val="0"/>
              </a:spcBef>
              <a:spcAft>
                <a:spcPts val="0"/>
              </a:spcAft>
              <a:buClrTx/>
              <a:buSzTx/>
              <a:buFontTx/>
              <a:buNone/>
              <a:tabLst/>
              <a:defRPr/>
            </a:pPr>
            <a:fld id="{82A97730-629A-4DC3-926C-306D66864A1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444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39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7</a:t>
            </a:fld>
            <a:endParaRPr lang="en-US"/>
          </a:p>
        </p:txBody>
      </p:sp>
    </p:spTree>
    <p:extLst>
      <p:ext uri="{BB962C8B-B14F-4D97-AF65-F5344CB8AC3E}">
        <p14:creationId xmlns:p14="http://schemas.microsoft.com/office/powerpoint/2010/main" val="554589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E5D5D-0719-70EA-702A-6CD5044B2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69EF6-2F4F-AD88-A2AD-BB44111C6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86700-34C4-0CAB-ED42-CA5365388A07}"/>
              </a:ext>
            </a:extLst>
          </p:cNvPr>
          <p:cNvSpPr>
            <a:spLocks noGrp="1"/>
          </p:cNvSpPr>
          <p:nvPr>
            <p:ph type="body" idx="1"/>
          </p:nvPr>
        </p:nvSpPr>
        <p:spPr/>
        <p:txBody>
          <a:bodyPr/>
          <a:lstStyle/>
          <a:p>
            <a:pPr marL="176612" indent="-176612">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E7B76ED-B6F4-A5D8-A187-276EC7FC56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60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 use A2Ls in my states, by and large the answer is yes most state are ready to go would encourage you to look at the resource provided by AHRI</a:t>
            </a:r>
          </a:p>
          <a:p>
            <a:endParaRPr lang="en-US" dirty="0"/>
          </a:p>
          <a:p>
            <a:r>
              <a:rPr lang="en-US" dirty="0"/>
              <a:t>State by state building code map that will guide you to what is the status of your state or perhaps you work across state lines so you can see what are the regulations and requirements in the states you do business with </a:t>
            </a:r>
          </a:p>
          <a:p>
            <a:endParaRPr lang="en-US" dirty="0"/>
          </a:p>
          <a:p>
            <a:r>
              <a:rPr lang="en-US" dirty="0"/>
              <a:t>Would encourage you to utilize this resource that AHRI has provided and familiarize yourself with the codes and standards that apply to your state</a:t>
            </a:r>
          </a:p>
          <a:p>
            <a:endParaRPr lang="en-US" dirty="0"/>
          </a:p>
          <a:p>
            <a:r>
              <a:rPr lang="en-US" dirty="0"/>
              <a:t>Only state as of recording that is a little bit of a hold out is Nevada, they still have a little bit of clean up work to do, most other states are ready and </a:t>
            </a:r>
            <a:r>
              <a:rPr lang="en-US"/>
              <a:t>able to </a:t>
            </a:r>
            <a:r>
              <a:rPr lang="en-US" dirty="0"/>
              <a:t>use A2Ls today as of January 2025</a:t>
            </a:r>
          </a:p>
          <a:p>
            <a:endParaRPr lang="en-US" dirty="0"/>
          </a:p>
        </p:txBody>
      </p:sp>
      <p:sp>
        <p:nvSpPr>
          <p:cNvPr id="4" name="Slide Number Placeholder 3"/>
          <p:cNvSpPr>
            <a:spLocks noGrp="1"/>
          </p:cNvSpPr>
          <p:nvPr>
            <p:ph type="sldNum" sz="quarter" idx="5"/>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3413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21884" y="756357"/>
            <a:ext cx="8699488" cy="314349"/>
          </a:xfrm>
        </p:spPr>
        <p:txBody>
          <a:bodyPr/>
          <a:lstStyle>
            <a:lvl1pPr>
              <a:defRPr sz="1400">
                <a:solidFill>
                  <a:schemeClr val="tx2"/>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1165978"/>
            <a:ext cx="8680072" cy="344577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37302277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5" name="Picture 4" descr="A picture containing indoor, floor, ceiling, white&#10;&#10;Description automatically generated">
            <a:extLst>
              <a:ext uri="{FF2B5EF4-FFF2-40B4-BE49-F238E27FC236}">
                <a16:creationId xmlns:a16="http://schemas.microsoft.com/office/drawing/2014/main" id="{682EB6D2-049C-2E4E-B377-5CDDCFAF05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99032"/>
            <a:ext cx="9144000" cy="3334871"/>
          </a:xfrm>
          <a:prstGeom prst="rect">
            <a:avLst/>
          </a:prstGeom>
        </p:spPr>
      </p:pic>
      <p:sp>
        <p:nvSpPr>
          <p:cNvPr id="2" name="Title 1"/>
          <p:cNvSpPr>
            <a:spLocks noGrp="1"/>
          </p:cNvSpPr>
          <p:nvPr>
            <p:ph type="ctrTitle" hasCustomPrompt="1"/>
          </p:nvPr>
        </p:nvSpPr>
        <p:spPr>
          <a:xfrm>
            <a:off x="0" y="2446421"/>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25694498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B">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EE8009-AEF4-3641-B3CB-7D16BD07D8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27432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91871"/>
            <a:ext cx="9129716" cy="376801"/>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7142" y="2468673"/>
            <a:ext cx="9129716" cy="568441"/>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34705511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ansi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307F7-99E9-AC4F-A2D4-A80E03C9EC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7142" y="1657350"/>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custDataLst>
      <p:tags r:id="rId1"/>
    </p:custDataLst>
    <p:extLst>
      <p:ext uri="{BB962C8B-B14F-4D97-AF65-F5344CB8AC3E}">
        <p14:creationId xmlns:p14="http://schemas.microsoft.com/office/powerpoint/2010/main" val="3785152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10694" y="1411705"/>
            <a:ext cx="9154693" cy="1965960"/>
          </a:xfrm>
          <a:prstGeom prst="rect">
            <a:avLst/>
          </a:prstGeom>
          <a:solidFill>
            <a:srgbClr val="0097E0">
              <a:alpha val="82000"/>
            </a:srgbClr>
          </a:solidFill>
        </p:spPr>
        <p:txBody>
          <a:bodyPr lIns="182880" tIns="274320" rIns="182880" bIns="182880" anchor="t">
            <a:noAutofit/>
          </a:bodyPr>
          <a:lstStyle>
            <a:lvl1pPr algn="ctr">
              <a:defRPr sz="2800" b="1" i="0" cap="all" baseline="0">
                <a:solidFill>
                  <a:schemeClr val="bg1"/>
                </a:solidFill>
                <a:latin typeface="Arial" panose="020B0604020202020204" pitchFamily="34" charset="0"/>
              </a:defRPr>
            </a:lvl1pPr>
          </a:lstStyle>
          <a:p>
            <a:r>
              <a:rPr lang="en-US"/>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0695" y="2309523"/>
            <a:ext cx="9154695" cy="357605"/>
          </a:xfrm>
        </p:spPr>
        <p:txBody>
          <a:bodyPr lIns="274320"/>
          <a:lstStyle>
            <a:lvl1pPr marL="0" indent="0" algn="ctr">
              <a:spcAft>
                <a:spcPts val="600"/>
              </a:spcAft>
              <a:buFont typeface="Arial" panose="020B0604020202020204" pitchFamily="34" charset="0"/>
              <a:buNone/>
              <a:tabLst>
                <a:tab pos="171450" algn="l"/>
              </a:tabLst>
              <a:defRPr sz="1800" b="0">
                <a:solidFill>
                  <a:schemeClr val="bg1"/>
                </a:solidFill>
              </a:defRPr>
            </a:lvl1pPr>
            <a:lvl2pPr marL="171450" indent="-171450">
              <a:spcAft>
                <a:spcPts val="600"/>
              </a:spcAft>
              <a:buClr>
                <a:schemeClr val="bg1"/>
              </a:buClr>
              <a:buFont typeface="Arial" panose="020B0604020202020204" pitchFamily="34" charset="0"/>
              <a:buNone/>
              <a:defRPr sz="1800">
                <a:solidFill>
                  <a:schemeClr val="bg1"/>
                </a:solidFill>
              </a:defRPr>
            </a:lvl2pPr>
          </a:lstStyle>
          <a:p>
            <a:pPr lvl="0"/>
            <a:r>
              <a:rPr lang="en-US"/>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2674903"/>
            <a:ext cx="9144000" cy="682059"/>
          </a:xfrm>
        </p:spPr>
        <p:txBody>
          <a:bodyPr lIns="274320"/>
          <a:lstStyle>
            <a:lvl1pPr algn="ctr">
              <a:spcAft>
                <a:spcPts val="0"/>
              </a:spcAft>
              <a:defRPr sz="1800" b="0">
                <a:solidFill>
                  <a:schemeClr val="bg1"/>
                </a:solidFill>
              </a:defRPr>
            </a:lvl1pPr>
          </a:lstStyle>
          <a:p>
            <a:pPr lvl="0"/>
            <a:r>
              <a:rPr lang="en-US"/>
              <a:t>ADD Presenter Name</a:t>
            </a:r>
            <a:br>
              <a:rPr lang="en-US"/>
            </a:br>
            <a:r>
              <a:rPr lang="en-US"/>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14718715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Divider-Bldg Title Slide">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44279" y="0"/>
            <a:ext cx="988828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3374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Divider-Bldg 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220200" cy="5143500"/>
          </a:xfrm>
          <a:prstGeom prst="rect">
            <a:avLst/>
          </a:prstGeom>
        </p:spPr>
      </p:pic>
    </p:spTree>
    <p:extLst>
      <p:ext uri="{BB962C8B-B14F-4D97-AF65-F5344CB8AC3E}">
        <p14:creationId xmlns:p14="http://schemas.microsoft.com/office/powerpoint/2010/main" val="33137763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Section Divider-Bldg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9631235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19E968-071B-4646-AD19-C48A1A21051D}"/>
              </a:ext>
            </a:extLst>
          </p:cNvPr>
          <p:cNvPicPr>
            <a:picLocks noChangeAspect="1"/>
          </p:cNvPicPr>
          <p:nvPr userDrawn="1"/>
        </p:nvPicPr>
        <p:blipFill>
          <a:blip r:embed="rId2"/>
          <a:stretch>
            <a:fillRect/>
          </a:stretch>
        </p:blipFill>
        <p:spPr>
          <a:xfrm rot="10800000">
            <a:off x="0" y="0"/>
            <a:ext cx="9144000" cy="5143500"/>
          </a:xfrm>
          <a:prstGeom prst="rect">
            <a:avLst/>
          </a:prstGeom>
        </p:spPr>
      </p:pic>
      <p:sp>
        <p:nvSpPr>
          <p:cNvPr id="17" name="Title 1">
            <a:extLst>
              <a:ext uri="{FF2B5EF4-FFF2-40B4-BE49-F238E27FC236}">
                <a16:creationId xmlns:a16="http://schemas.microsoft.com/office/drawing/2014/main" id="{B1E9A3EE-0B9F-44C9-BDE6-FAE04EFD1B17}"/>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sp>
        <p:nvSpPr>
          <p:cNvPr id="18" name="Content Placeholder 2">
            <a:extLst>
              <a:ext uri="{FF2B5EF4-FFF2-40B4-BE49-F238E27FC236}">
                <a16:creationId xmlns:a16="http://schemas.microsoft.com/office/drawing/2014/main" id="{F56FFE9C-8CC6-47AE-8191-00DFE501F093}"/>
              </a:ext>
            </a:extLst>
          </p:cNvPr>
          <p:cNvSpPr>
            <a:spLocks noGrp="1"/>
          </p:cNvSpPr>
          <p:nvPr>
            <p:ph idx="1"/>
          </p:nvPr>
        </p:nvSpPr>
        <p:spPr>
          <a:xfrm>
            <a:off x="628650" y="949831"/>
            <a:ext cx="7886700" cy="3589337"/>
          </a:xfrm>
        </p:spPr>
        <p:txBody>
          <a:bodyPr>
            <a:normAutofit/>
          </a:bodyPr>
          <a:lstStyle>
            <a:lvl1pPr>
              <a:buClr>
                <a:srgbClr val="0097E0"/>
              </a:buClr>
              <a:defRPr sz="1800">
                <a:latin typeface="Montserrat" panose="00000500000000000000" pitchFamily="50" charset="0"/>
              </a:defRPr>
            </a:lvl1pPr>
            <a:lvl2pPr marL="514350" indent="-171450">
              <a:buClr>
                <a:srgbClr val="0097E0"/>
              </a:buClr>
              <a:buSzPct val="75000"/>
              <a:buFont typeface="Courier New" panose="02070309020205020404" pitchFamily="49" charset="0"/>
              <a:buChar char="o"/>
              <a:defRPr sz="1500">
                <a:latin typeface="Montserrat" panose="00000500000000000000" pitchFamily="50" charset="0"/>
              </a:defRPr>
            </a:lvl2pPr>
            <a:lvl3pPr marL="857250" indent="-171450">
              <a:buClr>
                <a:srgbClr val="0097E0"/>
              </a:buClr>
              <a:buFont typeface="Wingdings" panose="05000000000000000000" pitchFamily="2" charset="2"/>
              <a:buChar char="§"/>
              <a:defRPr sz="1350">
                <a:latin typeface="Montserrat" panose="00000500000000000000" pitchFamily="50" charset="0"/>
              </a:defRPr>
            </a:lvl3pPr>
            <a:lvl4pPr marL="1200150" indent="-171450">
              <a:buClr>
                <a:srgbClr val="0097E0"/>
              </a:buClr>
              <a:buSzPct val="65000"/>
              <a:buFont typeface="Wingdings" panose="05000000000000000000" pitchFamily="2" charset="2"/>
              <a:buChar char="q"/>
              <a:defRPr sz="1200">
                <a:latin typeface="Montserrat" panose="00000500000000000000" pitchFamily="50" charset="0"/>
              </a:defRPr>
            </a:lvl4pPr>
            <a:lvl5pPr marL="1543050" indent="-171450">
              <a:buClr>
                <a:srgbClr val="0097E0"/>
              </a:buClr>
              <a:buFont typeface="Wingdings" panose="05000000000000000000" pitchFamily="2" charset="2"/>
              <a:buChar char="Ø"/>
              <a:defRPr sz="12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034BB47-479E-456B-A8A9-85DA3C01FBF4}"/>
              </a:ext>
            </a:extLst>
          </p:cNvPr>
          <p:cNvPicPr>
            <a:picLocks noChangeAspect="1"/>
          </p:cNvPicPr>
          <p:nvPr userDrawn="1"/>
        </p:nvPicPr>
        <p:blipFill>
          <a:blip r:embed="rId3"/>
          <a:stretch>
            <a:fillRect/>
          </a:stretch>
        </p:blipFill>
        <p:spPr>
          <a:xfrm>
            <a:off x="215900" y="212726"/>
            <a:ext cx="866775" cy="390525"/>
          </a:xfrm>
          <a:prstGeom prst="rect">
            <a:avLst/>
          </a:prstGeom>
        </p:spPr>
      </p:pic>
      <p:pic>
        <p:nvPicPr>
          <p:cNvPr id="11" name="Picture 10" descr="A white guitar with a black background&#10;&#10;Description automatically generated with low confidence">
            <a:extLst>
              <a:ext uri="{FF2B5EF4-FFF2-40B4-BE49-F238E27FC236}">
                <a16:creationId xmlns:a16="http://schemas.microsoft.com/office/drawing/2014/main" id="{72907075-6FCD-474E-ADF4-12CCDC21D537}"/>
              </a:ext>
            </a:extLst>
          </p:cNvPr>
          <p:cNvPicPr>
            <a:picLocks noChangeAspect="1"/>
          </p:cNvPicPr>
          <p:nvPr userDrawn="1"/>
        </p:nvPicPr>
        <p:blipFill rotWithShape="1">
          <a:blip r:embed="rId4">
            <a:alphaModFix amt="57000"/>
            <a:extLst>
              <a:ext uri="{28A0092B-C50C-407E-A947-70E740481C1C}">
                <a14:useLocalDpi xmlns:a14="http://schemas.microsoft.com/office/drawing/2010/main" val="0"/>
              </a:ext>
            </a:extLst>
          </a:blip>
          <a:srcRect/>
          <a:stretch/>
        </p:blipFill>
        <p:spPr>
          <a:xfrm>
            <a:off x="8289399" y="1"/>
            <a:ext cx="854601" cy="3821450"/>
          </a:xfrm>
          <a:prstGeom prst="rect">
            <a:avLst/>
          </a:prstGeom>
        </p:spPr>
      </p:pic>
      <p:pic>
        <p:nvPicPr>
          <p:cNvPr id="2" name="Picture 1" descr="A picture containing font, graphics, screenshot, graphic design&#10;&#10;Description automatically generated">
            <a:extLst>
              <a:ext uri="{FF2B5EF4-FFF2-40B4-BE49-F238E27FC236}">
                <a16:creationId xmlns:a16="http://schemas.microsoft.com/office/drawing/2014/main" id="{241D20E3-E4FA-CC5A-13EF-8BDB6CF3C47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spTree>
    <p:extLst>
      <p:ext uri="{BB962C8B-B14F-4D97-AF65-F5344CB8AC3E}">
        <p14:creationId xmlns:p14="http://schemas.microsoft.com/office/powerpoint/2010/main" val="26782285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78158B-DBA3-4437-8BD8-C480C25CC8D0}"/>
              </a:ext>
            </a:extLst>
          </p:cNvPr>
          <p:cNvPicPr>
            <a:picLocks noChangeAspect="1"/>
          </p:cNvPicPr>
          <p:nvPr userDrawn="1"/>
        </p:nvPicPr>
        <p:blipFill>
          <a:blip r:embed="rId2"/>
          <a:stretch>
            <a:fillRect/>
          </a:stretch>
        </p:blipFill>
        <p:spPr>
          <a:xfrm>
            <a:off x="215900" y="212726"/>
            <a:ext cx="866775" cy="390525"/>
          </a:xfrm>
          <a:prstGeom prst="rect">
            <a:avLst/>
          </a:prstGeom>
        </p:spPr>
      </p:pic>
      <p:pic>
        <p:nvPicPr>
          <p:cNvPr id="17" name="Picture 16">
            <a:extLst>
              <a:ext uri="{FF2B5EF4-FFF2-40B4-BE49-F238E27FC236}">
                <a16:creationId xmlns:a16="http://schemas.microsoft.com/office/drawing/2014/main" id="{946104F2-EB4B-4694-B736-DD314013CECC}"/>
              </a:ext>
            </a:extLst>
          </p:cNvPr>
          <p:cNvPicPr>
            <a:picLocks noChangeAspect="1"/>
          </p:cNvPicPr>
          <p:nvPr userDrawn="1"/>
        </p:nvPicPr>
        <p:blipFill>
          <a:blip r:embed="rId3"/>
          <a:stretch>
            <a:fillRect/>
          </a:stretch>
        </p:blipFill>
        <p:spPr>
          <a:xfrm>
            <a:off x="7326832" y="174022"/>
            <a:ext cx="1216025" cy="264353"/>
          </a:xfrm>
          <a:prstGeom prst="rect">
            <a:avLst/>
          </a:prstGeom>
        </p:spPr>
      </p:pic>
      <p:pic>
        <p:nvPicPr>
          <p:cNvPr id="18" name="Picture 17">
            <a:extLst>
              <a:ext uri="{FF2B5EF4-FFF2-40B4-BE49-F238E27FC236}">
                <a16:creationId xmlns:a16="http://schemas.microsoft.com/office/drawing/2014/main" id="{4B193C06-1079-47A1-9E52-7DD8FBC43B77}"/>
              </a:ext>
            </a:extLst>
          </p:cNvPr>
          <p:cNvPicPr>
            <a:picLocks noChangeAspect="1"/>
          </p:cNvPicPr>
          <p:nvPr userDrawn="1"/>
        </p:nvPicPr>
        <p:blipFill>
          <a:blip r:embed="rId4"/>
          <a:stretch>
            <a:fillRect/>
          </a:stretch>
        </p:blipFill>
        <p:spPr>
          <a:xfrm>
            <a:off x="316229" y="4572930"/>
            <a:ext cx="499428" cy="418126"/>
          </a:xfrm>
          <a:prstGeom prst="rect">
            <a:avLst/>
          </a:prstGeom>
        </p:spPr>
      </p:pic>
      <p:pic>
        <p:nvPicPr>
          <p:cNvPr id="19" name="Picture 18">
            <a:extLst>
              <a:ext uri="{FF2B5EF4-FFF2-40B4-BE49-F238E27FC236}">
                <a16:creationId xmlns:a16="http://schemas.microsoft.com/office/drawing/2014/main" id="{19FB1E8B-16F5-4DA6-9256-EB4EDF279526}"/>
              </a:ext>
            </a:extLst>
          </p:cNvPr>
          <p:cNvPicPr>
            <a:picLocks noChangeAspect="1"/>
          </p:cNvPicPr>
          <p:nvPr userDrawn="1"/>
        </p:nvPicPr>
        <p:blipFill>
          <a:blip r:embed="rId4"/>
          <a:stretch>
            <a:fillRect/>
          </a:stretch>
        </p:blipFill>
        <p:spPr>
          <a:xfrm>
            <a:off x="8636224" y="91695"/>
            <a:ext cx="387491" cy="324411"/>
          </a:xfrm>
          <a:prstGeom prst="rect">
            <a:avLst/>
          </a:prstGeom>
        </p:spPr>
      </p:pic>
      <p:sp>
        <p:nvSpPr>
          <p:cNvPr id="21" name="Title 1">
            <a:extLst>
              <a:ext uri="{FF2B5EF4-FFF2-40B4-BE49-F238E27FC236}">
                <a16:creationId xmlns:a16="http://schemas.microsoft.com/office/drawing/2014/main" id="{05957647-6304-4F74-BB1A-2609EADA98F8}"/>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sp>
        <p:nvSpPr>
          <p:cNvPr id="22" name="Content Placeholder 2">
            <a:extLst>
              <a:ext uri="{FF2B5EF4-FFF2-40B4-BE49-F238E27FC236}">
                <a16:creationId xmlns:a16="http://schemas.microsoft.com/office/drawing/2014/main" id="{4C080759-9E49-4C85-ACA5-4E9C98E72618}"/>
              </a:ext>
            </a:extLst>
          </p:cNvPr>
          <p:cNvSpPr>
            <a:spLocks noGrp="1"/>
          </p:cNvSpPr>
          <p:nvPr>
            <p:ph idx="1"/>
          </p:nvPr>
        </p:nvSpPr>
        <p:spPr>
          <a:xfrm>
            <a:off x="628650" y="949831"/>
            <a:ext cx="7886700" cy="3589337"/>
          </a:xfrm>
        </p:spPr>
        <p:txBody>
          <a:bodyPr>
            <a:normAutofit/>
          </a:bodyPr>
          <a:lstStyle>
            <a:lvl1pPr>
              <a:buClr>
                <a:srgbClr val="0097E0"/>
              </a:buClr>
              <a:defRPr sz="1800">
                <a:latin typeface="Montserrat" panose="00000500000000000000" pitchFamily="50" charset="0"/>
              </a:defRPr>
            </a:lvl1pPr>
            <a:lvl2pPr marL="514350" indent="-171450">
              <a:buClr>
                <a:srgbClr val="0097E0"/>
              </a:buClr>
              <a:buSzPct val="75000"/>
              <a:buFont typeface="Courier New" panose="02070309020205020404" pitchFamily="49" charset="0"/>
              <a:buChar char="o"/>
              <a:defRPr sz="1500">
                <a:latin typeface="Montserrat" panose="00000500000000000000" pitchFamily="50" charset="0"/>
              </a:defRPr>
            </a:lvl2pPr>
            <a:lvl3pPr marL="857250" indent="-171450">
              <a:buClr>
                <a:srgbClr val="0097E0"/>
              </a:buClr>
              <a:buFont typeface="Wingdings" panose="05000000000000000000" pitchFamily="2" charset="2"/>
              <a:buChar char="§"/>
              <a:defRPr sz="1350">
                <a:latin typeface="Montserrat" panose="00000500000000000000" pitchFamily="50" charset="0"/>
              </a:defRPr>
            </a:lvl3pPr>
            <a:lvl4pPr marL="1200150" indent="-171450">
              <a:buClr>
                <a:srgbClr val="0097E0"/>
              </a:buClr>
              <a:buSzPct val="65000"/>
              <a:buFont typeface="Wingdings" panose="05000000000000000000" pitchFamily="2" charset="2"/>
              <a:buChar char="q"/>
              <a:defRPr sz="1200">
                <a:latin typeface="Montserrat" panose="00000500000000000000" pitchFamily="50" charset="0"/>
              </a:defRPr>
            </a:lvl4pPr>
            <a:lvl5pPr marL="1543050" indent="-171450">
              <a:buClr>
                <a:srgbClr val="0097E0"/>
              </a:buClr>
              <a:buFont typeface="Wingdings" panose="05000000000000000000" pitchFamily="2" charset="2"/>
              <a:buChar char="Ø"/>
              <a:defRPr sz="12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0F52523-D55C-4034-AF72-9F097EDA0ED6}"/>
              </a:ext>
            </a:extLst>
          </p:cNvPr>
          <p:cNvPicPr>
            <a:picLocks noChangeAspect="1"/>
          </p:cNvPicPr>
          <p:nvPr userDrawn="1"/>
        </p:nvPicPr>
        <p:blipFill rotWithShape="1">
          <a:blip r:embed="rId5">
            <a:alphaModFix amt="19000"/>
          </a:blip>
          <a:srcRect t="12133" r="18112" b="12866"/>
          <a:stretch/>
        </p:blipFill>
        <p:spPr>
          <a:xfrm>
            <a:off x="27207" y="4250531"/>
            <a:ext cx="7416581" cy="892970"/>
          </a:xfrm>
          <a:prstGeom prst="rect">
            <a:avLst/>
          </a:prstGeom>
        </p:spPr>
      </p:pic>
      <p:pic>
        <p:nvPicPr>
          <p:cNvPr id="2" name="Picture 1" descr="A picture containing font, graphics, screenshot, graphic design&#10;&#10;Description automatically generated">
            <a:extLst>
              <a:ext uri="{FF2B5EF4-FFF2-40B4-BE49-F238E27FC236}">
                <a16:creationId xmlns:a16="http://schemas.microsoft.com/office/drawing/2014/main" id="{307D90B9-482B-D1CA-8F57-196AA094FE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spTree>
    <p:extLst>
      <p:ext uri="{BB962C8B-B14F-4D97-AF65-F5344CB8AC3E}">
        <p14:creationId xmlns:p14="http://schemas.microsoft.com/office/powerpoint/2010/main" val="32584631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Col. over 2 Col. Content">
    <p:spTree>
      <p:nvGrpSpPr>
        <p:cNvPr id="1" name=""/>
        <p:cNvGrpSpPr/>
        <p:nvPr/>
      </p:nvGrpSpPr>
      <p:grpSpPr>
        <a:xfrm>
          <a:off x="0" y="0"/>
          <a:ext cx="0" cy="0"/>
          <a:chOff x="0" y="0"/>
          <a:chExt cx="0" cy="0"/>
        </a:xfrm>
      </p:grpSpPr>
      <p:sp>
        <p:nvSpPr>
          <p:cNvPr id="10" name="Content Placeholder 2"/>
          <p:cNvSpPr>
            <a:spLocks noGrp="1"/>
          </p:cNvSpPr>
          <p:nvPr>
            <p:ph sz="half" idx="13"/>
          </p:nvPr>
        </p:nvSpPr>
        <p:spPr>
          <a:xfrm>
            <a:off x="172593"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4"/>
          </p:nvPr>
        </p:nvSpPr>
        <p:spPr>
          <a:xfrm>
            <a:off x="4657725"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59CD6D9-E58B-4B79-A9AD-1FC9B9405323}"/>
              </a:ext>
            </a:extLst>
          </p:cNvPr>
          <p:cNvSpPr>
            <a:spLocks noGrp="1"/>
          </p:cNvSpPr>
          <p:nvPr>
            <p:ph type="title"/>
          </p:nvPr>
        </p:nvSpPr>
        <p:spPr>
          <a:xfrm>
            <a:off x="172593" y="96012"/>
            <a:ext cx="8798814" cy="29931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6C6D0D5-AE0E-4CDA-9415-BB29F071D9F1}"/>
              </a:ext>
            </a:extLst>
          </p:cNvPr>
          <p:cNvSpPr>
            <a:spLocks noGrp="1"/>
          </p:cNvSpPr>
          <p:nvPr>
            <p:ph sz="quarter" idx="15"/>
          </p:nvPr>
        </p:nvSpPr>
        <p:spPr>
          <a:xfrm>
            <a:off x="172641" y="548640"/>
            <a:ext cx="8798719" cy="14966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495875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756358"/>
            <a:ext cx="8680072" cy="385539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21230260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2333"/>
            <a:ext cx="9144000" cy="387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5368"/>
            <a:ext cx="7411417" cy="384845"/>
          </a:xfrm>
          <a:prstGeom prst="rect">
            <a:avLst/>
          </a:prstGeom>
        </p:spPr>
        <p:txBody>
          <a:bodyPr/>
          <a:lstStyle>
            <a:lvl1pPr>
              <a:defRPr sz="1800">
                <a:solidFill>
                  <a:schemeClr val="bg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4399936" y="759106"/>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21884" y="759106"/>
            <a:ext cx="3833918" cy="66848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21884" y="1156031"/>
            <a:ext cx="3833918"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4744064" y="759106"/>
            <a:ext cx="407166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4744064" y="1156031"/>
            <a:ext cx="4071665"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2" name="Footer Placeholder 4">
            <a:extLst>
              <a:ext uri="{FF2B5EF4-FFF2-40B4-BE49-F238E27FC236}">
                <a16:creationId xmlns:a16="http://schemas.microsoft.com/office/drawing/2014/main" id="{253AC6CF-6202-1140-9875-F23C5B920526}"/>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7662377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0018"/>
            <a:ext cx="7411417" cy="380182"/>
          </a:xfrm>
          <a:prstGeom prst="rect">
            <a:avLst/>
          </a:prstGeom>
        </p:spPr>
        <p:txBody>
          <a:bodyPr/>
          <a:lstStyle>
            <a:lvl1pPr>
              <a:defRPr sz="1800">
                <a:solidFill>
                  <a:schemeClr val="bg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p:nvCxnSpPr>
        <p:spPr>
          <a:xfrm flipV="1">
            <a:off x="3144380"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6008603"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320250"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320250" y="1146285"/>
            <a:ext cx="2770735" cy="3247855"/>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3197922"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3197922"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6055421"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6055421"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20" name="Footer Placeholder 4">
            <a:extLst>
              <a:ext uri="{FF2B5EF4-FFF2-40B4-BE49-F238E27FC236}">
                <a16:creationId xmlns:a16="http://schemas.microsoft.com/office/drawing/2014/main" id="{5BF8B815-64BE-9A43-8CB3-C229D9B9006F}"/>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3375212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2 sec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7" name="Right Triangle 16">
            <a:extLst>
              <a:ext uri="{FF2B5EF4-FFF2-40B4-BE49-F238E27FC236}">
                <a16:creationId xmlns:a16="http://schemas.microsoft.com/office/drawing/2014/main" id="{BACEDAEA-EA4D-42A6-B8C5-192609BB13D8}"/>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6998"/>
            <a:ext cx="8854881" cy="358750"/>
          </a:xfrm>
          <a:prstGeom prst="rect">
            <a:avLst/>
          </a:prstGeom>
        </p:spPr>
        <p:txBody>
          <a:bodyPr/>
          <a:lstStyle>
            <a:lvl1pPr>
              <a:defRPr sz="18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2047" y="719068"/>
            <a:ext cx="2266702" cy="1968844"/>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242047" y="2810229"/>
            <a:ext cx="2268551" cy="1971372"/>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2796713" y="719067"/>
            <a:ext cx="5515806" cy="1962520"/>
          </a:xfrm>
        </p:spPr>
        <p:txBody>
          <a:bodyPr anchor="ctr">
            <a:noAutofit/>
          </a:bodyPr>
          <a:lstStyle>
            <a:lvl1pPr marL="169863" indent="-169863">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96713" y="2803905"/>
            <a:ext cx="5515806" cy="1971372"/>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59DFE170-565D-2841-A124-ACB9F9BD2D81}"/>
              </a:ext>
            </a:extLst>
          </p:cNvPr>
          <p:cNvCxnSpPr>
            <a:cxnSpLocks/>
          </p:cNvCxnSpPr>
          <p:nvPr/>
        </p:nvCxnSpPr>
        <p:spPr>
          <a:xfrm>
            <a:off x="221884" y="2749070"/>
            <a:ext cx="825047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91DB4EAC-D93F-0947-872F-BD6EC9E45F7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696511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B2C6ECBE-3058-104A-A96D-E2DCD72145EF}"/>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1884" y="-7684"/>
            <a:ext cx="8126379" cy="379087"/>
          </a:xfrm>
          <a:prstGeom prst="rect">
            <a:avLst/>
          </a:prstGeom>
        </p:spPr>
        <p:txBody>
          <a:bodyPr/>
          <a:lstStyle>
            <a:lvl1pPr>
              <a:defRPr sz="18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242047" y="727929"/>
            <a:ext cx="2268551" cy="1147615"/>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242047" y="2008660"/>
            <a:ext cx="2268551" cy="1147615"/>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242047" y="3271205"/>
            <a:ext cx="2268551" cy="1147615"/>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2897675" y="72792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2897675" y="200865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2897675" y="3271205"/>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2" name="Straight Connector 11">
            <a:extLst>
              <a:ext uri="{FF2B5EF4-FFF2-40B4-BE49-F238E27FC236}">
                <a16:creationId xmlns:a16="http://schemas.microsoft.com/office/drawing/2014/main" id="{C863AE6E-4DCF-9D41-97C2-231D82B39DC8}"/>
              </a:ext>
            </a:extLst>
          </p:cNvPr>
          <p:cNvCxnSpPr>
            <a:cxnSpLocks/>
          </p:cNvCxnSpPr>
          <p:nvPr/>
        </p:nvCxnSpPr>
        <p:spPr>
          <a:xfrm>
            <a:off x="250285" y="194123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2E525E-3434-BD42-B689-FC50E06FAB10}"/>
              </a:ext>
            </a:extLst>
          </p:cNvPr>
          <p:cNvCxnSpPr>
            <a:cxnSpLocks/>
          </p:cNvCxnSpPr>
          <p:nvPr/>
        </p:nvCxnSpPr>
        <p:spPr>
          <a:xfrm>
            <a:off x="221884" y="321929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6FB96CCF-415D-E847-80E9-8E898866B31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048912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Heading and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Right Triangle 10">
            <a:extLst>
              <a:ext uri="{FF2B5EF4-FFF2-40B4-BE49-F238E27FC236}">
                <a16:creationId xmlns:a16="http://schemas.microsoft.com/office/drawing/2014/main" id="{B44D1751-D44A-4BD6-AF71-768B6BCED54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4366"/>
            <a:ext cx="7411417" cy="358750"/>
          </a:xfrm>
          <a:prstGeom prst="rect">
            <a:avLst/>
          </a:prstGeom>
        </p:spPr>
        <p:txBody>
          <a:bodyPr/>
          <a:lstStyle>
            <a:lvl1pPr>
              <a:defRPr>
                <a:solidFill>
                  <a:schemeClr val="bg1"/>
                </a:solidFill>
              </a:defRPr>
            </a:lvl1pPr>
          </a:lstStyle>
          <a:p>
            <a:r>
              <a:rPr lang="en-US"/>
              <a:t>Click to edit Master title style</a:t>
            </a:r>
          </a:p>
        </p:txBody>
      </p:sp>
      <p:sp>
        <p:nvSpPr>
          <p:cNvPr id="7" name="Chart Placeholder 6">
            <a:extLst>
              <a:ext uri="{FF2B5EF4-FFF2-40B4-BE49-F238E27FC236}">
                <a16:creationId xmlns:a16="http://schemas.microsoft.com/office/drawing/2014/main" id="{2E008EF3-9520-8144-BE3C-F20C18395895}"/>
              </a:ext>
            </a:extLst>
          </p:cNvPr>
          <p:cNvSpPr>
            <a:spLocks noGrp="1"/>
          </p:cNvSpPr>
          <p:nvPr>
            <p:ph type="chart" sz="quarter" idx="12"/>
          </p:nvPr>
        </p:nvSpPr>
        <p:spPr>
          <a:xfrm>
            <a:off x="2224088" y="1185863"/>
            <a:ext cx="4052887" cy="2438400"/>
          </a:xfrm>
        </p:spPr>
        <p:txBody>
          <a:bodyPr/>
          <a:lstStyle/>
          <a:p>
            <a:r>
              <a:rPr lang="en-US"/>
              <a:t>Click icon to add chart</a:t>
            </a:r>
          </a:p>
        </p:txBody>
      </p:sp>
      <p:graphicFrame>
        <p:nvGraphicFramePr>
          <p:cNvPr id="8" name="Chart 7">
            <a:extLst>
              <a:ext uri="{FF2B5EF4-FFF2-40B4-BE49-F238E27FC236}">
                <a16:creationId xmlns:a16="http://schemas.microsoft.com/office/drawing/2014/main" id="{50561F7B-583D-D24E-81CD-3996B024384F}"/>
              </a:ext>
            </a:extLst>
          </p:cNvPr>
          <p:cNvGraphicFramePr/>
          <p:nvPr>
            <p:extLst>
              <p:ext uri="{D42A27DB-BD31-4B8C-83A1-F6EECF244321}">
                <p14:modId xmlns:p14="http://schemas.microsoft.com/office/powerpoint/2010/main" val="4135951783"/>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Footer Placeholder 4">
            <a:extLst>
              <a:ext uri="{FF2B5EF4-FFF2-40B4-BE49-F238E27FC236}">
                <a16:creationId xmlns:a16="http://schemas.microsoft.com/office/drawing/2014/main" id="{6FEC56B8-EAB8-624C-A646-D71FA4AC052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65104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D3B99B97-1F27-4D44-A2C7-C0DDC071A89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8580968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floor, ceiling, white&#10;&#10;Description automatically generated">
            <a:extLst>
              <a:ext uri="{FF2B5EF4-FFF2-40B4-BE49-F238E27FC236}">
                <a16:creationId xmlns:a16="http://schemas.microsoft.com/office/drawing/2014/main" id="{D93A7313-314D-9C48-8A52-C6BB00BF52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18288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05263"/>
            <a:ext cx="9129716" cy="465365"/>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1424" y="2470628"/>
            <a:ext cx="9129716" cy="566487"/>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6165667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2047" y="742662"/>
            <a:ext cx="8680073" cy="3851962"/>
          </a:xfrm>
          <a:prstGeom prst="rect">
            <a:avLst/>
          </a:prstGeom>
        </p:spPr>
        <p:txBody>
          <a:bodyPr vert="horz" lIns="91440" tIns="45720" rIns="91440" bIns="45720" rtlCol="0">
            <a:noAutofit/>
          </a:bodyPr>
          <a:lstStyle/>
          <a:p>
            <a:pPr lvl="0"/>
            <a:r>
              <a:rPr lang="en-US"/>
              <a:t>Click to edit master text styles</a:t>
            </a:r>
          </a:p>
          <a:p>
            <a:pPr lvl="1"/>
            <a:r>
              <a:rPr lang="en-US"/>
              <a:t>First level</a:t>
            </a:r>
          </a:p>
          <a:p>
            <a:pPr lvl="2"/>
            <a:r>
              <a:rPr lang="en-US"/>
              <a:t>Second level</a:t>
            </a:r>
          </a:p>
        </p:txBody>
      </p:sp>
      <p:sp>
        <p:nvSpPr>
          <p:cNvPr id="5" name="Footer Placeholder 4"/>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
        <p:nvSpPr>
          <p:cNvPr id="9" name="Title 1">
            <a:extLst>
              <a:ext uri="{FF2B5EF4-FFF2-40B4-BE49-F238E27FC236}">
                <a16:creationId xmlns:a16="http://schemas.microsoft.com/office/drawing/2014/main" id="{24A625FF-00A9-4A4B-9243-D83CF0A2BE34}"/>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
        <p:nvSpPr>
          <p:cNvPr id="8" name="Title 1">
            <a:extLst>
              <a:ext uri="{FF2B5EF4-FFF2-40B4-BE49-F238E27FC236}">
                <a16:creationId xmlns:a16="http://schemas.microsoft.com/office/drawing/2014/main" id="{9B403D34-ABEE-D144-94E4-D75B5C2B0E46}"/>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Tree>
    <p:custDataLst>
      <p:tags r:id="rId21"/>
    </p:custDataLst>
    <p:extLst>
      <p:ext uri="{BB962C8B-B14F-4D97-AF65-F5344CB8AC3E}">
        <p14:creationId xmlns:p14="http://schemas.microsoft.com/office/powerpoint/2010/main" val="127334171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9" r:id="rId11"/>
    <p:sldLayoutId id="2147483760" r:id="rId12"/>
    <p:sldLayoutId id="2147483744" r:id="rId13"/>
    <p:sldLayoutId id="2147483706" r:id="rId14"/>
    <p:sldLayoutId id="2147483707" r:id="rId15"/>
    <p:sldLayoutId id="2147483708" r:id="rId16"/>
    <p:sldLayoutId id="2147483761" r:id="rId17"/>
    <p:sldLayoutId id="2147483762" r:id="rId18"/>
    <p:sldLayoutId id="2147483764" r:id="rId19"/>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spcBef>
          <a:spcPct val="0"/>
        </a:spcBef>
        <a:buNone/>
        <a:defRPr sz="1800" b="1" kern="1200">
          <a:solidFill>
            <a:schemeClr val="tx2"/>
          </a:solidFill>
          <a:latin typeface="+mj-lt"/>
          <a:ea typeface="+mj-ea"/>
          <a:cs typeface="+mj-cs"/>
        </a:defRPr>
      </a:lvl1pPr>
    </p:titleStyle>
    <p:body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2.xml"/><Relationship Id="rId7" Type="http://schemas.openxmlformats.org/officeDocument/2006/relationships/diagramColors" Target="../diagrams/colors4.xm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45.png"/><Relationship Id="rId7" Type="http://schemas.openxmlformats.org/officeDocument/2006/relationships/image" Target="../media/image41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emf"/><Relationship Id="rId9" Type="http://schemas.openxmlformats.org/officeDocument/2006/relationships/image" Target="../media/image430.pn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sv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hyperlink" Target="https://www.acca.org/education/a2l-refrigerants" TargetMode="External"/><Relationship Id="rId3" Type="http://schemas.openxmlformats.org/officeDocument/2006/relationships/image" Target="../media/image59.png"/><Relationship Id="rId7" Type="http://schemas.openxmlformats.org/officeDocument/2006/relationships/hyperlink" Target="https://www.escogroup.org/training/lowgwprefrigerant.html"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www.r32reasons.com/" TargetMode="External"/><Relationship Id="rId11" Type="http://schemas.openxmlformats.org/officeDocument/2006/relationships/hyperlink" Target="https://www.esmagazine.com/articles/99996-a2l-refrigerants-safely-addressing-refrigerant-flammability-concerns" TargetMode="External"/><Relationship Id="rId5" Type="http://schemas.openxmlformats.org/officeDocument/2006/relationships/hyperlink" Target="https://www.daikinapplied.com/training" TargetMode="External"/><Relationship Id="rId10" Type="http://schemas.openxmlformats.org/officeDocument/2006/relationships/hyperlink" Target="https://www.achrnews.com/articles/153195-understanding-a2l-refrigerants" TargetMode="External"/><Relationship Id="rId4" Type="http://schemas.openxmlformats.org/officeDocument/2006/relationships/image" Target="../media/image60.png"/><Relationship Id="rId9" Type="http://schemas.openxmlformats.org/officeDocument/2006/relationships/hyperlink" Target="https://www.ashrae.org/technical-resources/bookstore/ashrae-refrigeration-resources"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emf"/><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8" Type="http://schemas.openxmlformats.org/officeDocument/2006/relationships/hyperlink" Target="https://youtu.be/SlzigKzcmDk?si=Z7VJrWf80d8ZSp4C" TargetMode="External"/><Relationship Id="rId3" Type="http://schemas.openxmlformats.org/officeDocument/2006/relationships/hyperlink" Target="https://www.achrnews.com/articles/153195-understanding-a2l-refrigerants" TargetMode="External"/><Relationship Id="rId7" Type="http://schemas.openxmlformats.org/officeDocument/2006/relationships/hyperlink" Target="https://youtu.be/-er0ZOBP0D4?si=pyendwN9aSv7DVFR"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iapmo.org/media/31999/2024-umc-code-changes-randy-young.pdf" TargetMode="External"/><Relationship Id="rId5" Type="http://schemas.openxmlformats.org/officeDocument/2006/relationships/hyperlink" Target="https://www.ahrinet.org/a2l-refrigerant-building-code-map?state=OH#map" TargetMode="External"/><Relationship Id="rId4" Type="http://schemas.openxmlformats.org/officeDocument/2006/relationships/hyperlink" Target="https://www.iccsafe.org/products-and-services/i-codes/a2l-refrigerants-transition/" TargetMode="External"/><Relationship Id="rId9" Type="http://schemas.openxmlformats.org/officeDocument/2006/relationships/hyperlink" Target="https://youtu.be/aETuPis5cAM?si=hZjtBfJlsktjabn0"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8FB5-5571-4B6C-BD81-49019CBF5626}"/>
              </a:ext>
            </a:extLst>
          </p:cNvPr>
          <p:cNvSpPr>
            <a:spLocks noGrp="1"/>
          </p:cNvSpPr>
          <p:nvPr>
            <p:ph type="ctrTitle"/>
          </p:nvPr>
        </p:nvSpPr>
        <p:spPr/>
        <p:txBody>
          <a:bodyPr>
            <a:noAutofit/>
          </a:bodyPr>
          <a:lstStyle/>
          <a:p>
            <a:r>
              <a:rPr lang="en-US"/>
              <a:t>ASHRAE Standards 15 and 34</a:t>
            </a:r>
            <a:endParaRPr lang="en-US" sz="1800"/>
          </a:p>
        </p:txBody>
      </p:sp>
      <p:sp>
        <p:nvSpPr>
          <p:cNvPr id="3" name="Text Placeholder 2">
            <a:extLst>
              <a:ext uri="{FF2B5EF4-FFF2-40B4-BE49-F238E27FC236}">
                <a16:creationId xmlns:a16="http://schemas.microsoft.com/office/drawing/2014/main" id="{E727C840-7052-994C-B497-735DA6A254B8}"/>
              </a:ext>
            </a:extLst>
          </p:cNvPr>
          <p:cNvSpPr>
            <a:spLocks noGrp="1"/>
          </p:cNvSpPr>
          <p:nvPr>
            <p:ph type="body" sz="quarter" idx="11"/>
          </p:nvPr>
        </p:nvSpPr>
        <p:spPr/>
        <p:txBody>
          <a:bodyPr/>
          <a:lstStyle/>
          <a:p>
            <a:r>
              <a:rPr lang="en-US" sz="1800"/>
              <a:t>Preparing for A2L Refrigerants</a:t>
            </a:r>
            <a:endParaRPr lang="en-US"/>
          </a:p>
        </p:txBody>
      </p:sp>
      <p:sp>
        <p:nvSpPr>
          <p:cNvPr id="4" name="Text Placeholder 3">
            <a:extLst>
              <a:ext uri="{FF2B5EF4-FFF2-40B4-BE49-F238E27FC236}">
                <a16:creationId xmlns:a16="http://schemas.microsoft.com/office/drawing/2014/main" id="{9D24D870-F720-8A47-A055-A9E58DA48729}"/>
              </a:ext>
            </a:extLst>
          </p:cNvPr>
          <p:cNvSpPr>
            <a:spLocks noGrp="1"/>
          </p:cNvSpPr>
          <p:nvPr>
            <p:ph type="body" sz="quarter" idx="15"/>
          </p:nvPr>
        </p:nvSpPr>
        <p:spPr/>
        <p:txBody>
          <a:bodyPr/>
          <a:lstStyle/>
          <a:p>
            <a:r>
              <a:rPr lang="en-US" dirty="0"/>
              <a:t>Presented by: Sharon Haeg</a:t>
            </a:r>
          </a:p>
        </p:txBody>
      </p:sp>
      <p:sp>
        <p:nvSpPr>
          <p:cNvPr id="6" name="Footer Placeholder 4">
            <a:extLst>
              <a:ext uri="{FF2B5EF4-FFF2-40B4-BE49-F238E27FC236}">
                <a16:creationId xmlns:a16="http://schemas.microsoft.com/office/drawing/2014/main" id="{12A74471-B088-A24B-8D8D-6B50D7F85FE6}"/>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5" name="TextBox 4">
            <a:extLst>
              <a:ext uri="{FF2B5EF4-FFF2-40B4-BE49-F238E27FC236}">
                <a16:creationId xmlns:a16="http://schemas.microsoft.com/office/drawing/2014/main" id="{E7BB7751-D1DC-4BED-DDFA-2C28CD47AC81}"/>
              </a:ext>
            </a:extLst>
          </p:cNvPr>
          <p:cNvSpPr txBox="1"/>
          <p:nvPr/>
        </p:nvSpPr>
        <p:spPr>
          <a:xfrm>
            <a:off x="1750142" y="4844231"/>
            <a:ext cx="58465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rgbClr val="7F7F7F"/>
                </a:solidFill>
              </a:rPr>
              <a:t>DISCLAIMER: This presentation is intended only for educational purposes and does not replace independent professional judgment and/or legal advice.  </a:t>
            </a:r>
            <a:br>
              <a:rPr lang="en-US" sz="600">
                <a:solidFill>
                  <a:srgbClr val="7F7F7F"/>
                </a:solidFill>
              </a:rPr>
            </a:br>
            <a:r>
              <a:rPr lang="en-US" sz="600">
                <a:solidFill>
                  <a:srgbClr val="7F7F7F"/>
                </a:solidFill>
              </a:rPr>
              <a:t>This presentation is copyrighted and cannot be used without the express permission of Daikin Applied Americas Inc. </a:t>
            </a:r>
          </a:p>
        </p:txBody>
      </p:sp>
    </p:spTree>
    <p:extLst>
      <p:ext uri="{BB962C8B-B14F-4D97-AF65-F5344CB8AC3E}">
        <p14:creationId xmlns:p14="http://schemas.microsoft.com/office/powerpoint/2010/main" val="20650747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913E-F79C-100D-19EB-C68FA47C8B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5ABB75-8548-7C73-D60B-570E0A124E85}"/>
              </a:ext>
            </a:extLst>
          </p:cNvPr>
          <p:cNvSpPr>
            <a:spLocks noGrp="1"/>
          </p:cNvSpPr>
          <p:nvPr>
            <p:ph type="title"/>
          </p:nvPr>
        </p:nvSpPr>
        <p:spPr/>
        <p:txBody>
          <a:bodyPr>
            <a:noAutofit/>
          </a:bodyPr>
          <a:lstStyle/>
          <a:p>
            <a:r>
              <a:rPr lang="en-US"/>
              <a:t>Agenda</a:t>
            </a:r>
          </a:p>
        </p:txBody>
      </p:sp>
      <p:sp>
        <p:nvSpPr>
          <p:cNvPr id="2" name="Content Placeholder 1">
            <a:extLst>
              <a:ext uri="{FF2B5EF4-FFF2-40B4-BE49-F238E27FC236}">
                <a16:creationId xmlns:a16="http://schemas.microsoft.com/office/drawing/2014/main" id="{4B95A611-C942-0A64-14B0-71440508028B}"/>
              </a:ext>
            </a:extLst>
          </p:cNvPr>
          <p:cNvSpPr>
            <a:spLocks noGrp="1"/>
          </p:cNvSpPr>
          <p:nvPr>
            <p:ph sz="quarter" idx="18"/>
          </p:nvPr>
        </p:nvSpPr>
        <p:spPr>
          <a:xfrm>
            <a:off x="563106" y="723568"/>
            <a:ext cx="9057972" cy="3943847"/>
          </a:xfrm>
        </p:spPr>
        <p:txBody>
          <a:bodyPr>
            <a:normAutofit/>
          </a:bodyPr>
          <a:lstStyle/>
          <a:p>
            <a:pPr marL="0" indent="0">
              <a:spcAft>
                <a:spcPts val="1200"/>
              </a:spcAft>
              <a:buNone/>
            </a:pPr>
            <a:r>
              <a:rPr lang="en-US" sz="1600" b="1" dirty="0"/>
              <a:t>Address common questions:</a:t>
            </a:r>
          </a:p>
          <a:p>
            <a:pPr>
              <a:spcAft>
                <a:spcPts val="1200"/>
              </a:spcAft>
            </a:pPr>
            <a:r>
              <a:rPr lang="en-US" sz="1600" b="0" dirty="0">
                <a:solidFill>
                  <a:schemeClr val="bg1">
                    <a:lumMod val="75000"/>
                  </a:schemeClr>
                </a:solidFill>
              </a:rPr>
              <a:t>Regulations and standards driving changes for equipment</a:t>
            </a:r>
          </a:p>
          <a:p>
            <a:pPr>
              <a:spcAft>
                <a:spcPts val="1200"/>
              </a:spcAft>
            </a:pPr>
            <a:r>
              <a:rPr lang="en-US" sz="1600" dirty="0">
                <a:solidFill>
                  <a:schemeClr val="bg1">
                    <a:lumMod val="75000"/>
                  </a:schemeClr>
                </a:solidFill>
              </a:rPr>
              <a:t>A2Ls can be used today</a:t>
            </a:r>
          </a:p>
          <a:p>
            <a:pPr>
              <a:spcAft>
                <a:spcPts val="1200"/>
              </a:spcAft>
            </a:pPr>
            <a:r>
              <a:rPr lang="en-US" sz="1600" b="0" dirty="0">
                <a:solidFill>
                  <a:srgbClr val="040404"/>
                </a:solidFill>
              </a:rPr>
              <a:t>What is being done to ensure A2L refrigerants can be safely used?</a:t>
            </a:r>
          </a:p>
          <a:p>
            <a:pPr>
              <a:spcAft>
                <a:spcPts val="1200"/>
              </a:spcAft>
            </a:pPr>
            <a:r>
              <a:rPr lang="en-US" sz="1600" b="0" dirty="0">
                <a:solidFill>
                  <a:schemeClr val="bg1">
                    <a:lumMod val="75000"/>
                  </a:schemeClr>
                </a:solidFill>
              </a:rPr>
              <a:t>What do I need to do to prepare?</a:t>
            </a:r>
          </a:p>
          <a:p>
            <a:pPr lvl="2">
              <a:spcAft>
                <a:spcPts val="1200"/>
              </a:spcAft>
            </a:pPr>
            <a:r>
              <a:rPr lang="en-US" sz="1600" b="0" dirty="0">
                <a:solidFill>
                  <a:schemeClr val="bg1">
                    <a:lumMod val="75000"/>
                  </a:schemeClr>
                </a:solidFill>
              </a:rPr>
              <a:t>Design requirements</a:t>
            </a:r>
          </a:p>
          <a:p>
            <a:pPr lvl="2">
              <a:spcAft>
                <a:spcPts val="1200"/>
              </a:spcAft>
            </a:pPr>
            <a:r>
              <a:rPr lang="en-US" sz="1600" b="0" dirty="0">
                <a:solidFill>
                  <a:schemeClr val="bg1">
                    <a:lumMod val="75000"/>
                  </a:schemeClr>
                </a:solidFill>
              </a:rPr>
              <a:t>Refrigerant detection</a:t>
            </a:r>
            <a:r>
              <a:rPr lang="en-US" sz="1600" dirty="0">
                <a:solidFill>
                  <a:schemeClr val="bg1">
                    <a:lumMod val="75000"/>
                  </a:schemeClr>
                </a:solidFill>
              </a:rPr>
              <a:t> / control signals </a:t>
            </a:r>
          </a:p>
          <a:p>
            <a:pPr lvl="2">
              <a:spcAft>
                <a:spcPts val="1200"/>
              </a:spcAft>
            </a:pPr>
            <a:r>
              <a:rPr lang="en-US" sz="1600" b="0" dirty="0">
                <a:solidFill>
                  <a:schemeClr val="bg1">
                    <a:lumMod val="75000"/>
                  </a:schemeClr>
                </a:solidFill>
              </a:rPr>
              <a:t>Ventilation</a:t>
            </a:r>
          </a:p>
          <a:p>
            <a:pPr lvl="2">
              <a:spcAft>
                <a:spcPts val="1200"/>
              </a:spcAft>
            </a:pPr>
            <a:r>
              <a:rPr lang="en-US" sz="1600" dirty="0">
                <a:solidFill>
                  <a:schemeClr val="bg1">
                    <a:lumMod val="75000"/>
                  </a:schemeClr>
                </a:solidFill>
              </a:rPr>
              <a:t>Refrigerant piping</a:t>
            </a:r>
            <a:endParaRPr lang="en-US" sz="1600" b="0" dirty="0">
              <a:solidFill>
                <a:schemeClr val="bg1">
                  <a:lumMod val="75000"/>
                </a:schemeClr>
              </a:solidFill>
            </a:endParaRPr>
          </a:p>
        </p:txBody>
      </p:sp>
      <p:sp>
        <p:nvSpPr>
          <p:cNvPr id="7" name="Footer Placeholder 4">
            <a:extLst>
              <a:ext uri="{FF2B5EF4-FFF2-40B4-BE49-F238E27FC236}">
                <a16:creationId xmlns:a16="http://schemas.microsoft.com/office/drawing/2014/main" id="{287BAAA1-F6F4-0FE5-3944-DAF9DE9022B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31951489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34-2022</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p:txBody>
          <a:bodyPr/>
          <a:lstStyle/>
          <a:p>
            <a:r>
              <a:rPr lang="en-US"/>
              <a:t>Designation and Safety Classification of Refrigerants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3" y="1165978"/>
            <a:ext cx="4814811" cy="3445779"/>
          </a:xfrm>
        </p:spPr>
        <p:txBody>
          <a:bodyPr/>
          <a:lstStyle/>
          <a:p>
            <a:pPr marL="0" indent="0">
              <a:buNone/>
            </a:pPr>
            <a:r>
              <a:rPr lang="en-US"/>
              <a:t>ASHRAE Standard 34 describes a shorthand way of naming refrigerants, and it assigns safety classifications and refrigerant concentration limits based on toxicity and flammability data.</a:t>
            </a:r>
          </a:p>
          <a:p>
            <a:r>
              <a:rPr lang="en-US"/>
              <a:t>Numbering and designation of refrigerants</a:t>
            </a:r>
          </a:p>
          <a:p>
            <a:r>
              <a:rPr lang="en-US"/>
              <a:t>Safety group classifications</a:t>
            </a:r>
          </a:p>
          <a:p>
            <a:r>
              <a:rPr lang="en-US"/>
              <a:t>Refrigerant concentration limits &amp; other data</a:t>
            </a:r>
          </a:p>
          <a:p>
            <a:endParaRPr lang="en-US"/>
          </a:p>
        </p:txBody>
      </p:sp>
      <p:pic>
        <p:nvPicPr>
          <p:cNvPr id="7" name="Picture 6">
            <a:extLst>
              <a:ext uri="{FF2B5EF4-FFF2-40B4-BE49-F238E27FC236}">
                <a16:creationId xmlns:a16="http://schemas.microsoft.com/office/drawing/2014/main" id="{0CC1E8DF-3BD8-6EA2-9BC0-2B745E21C8B2}"/>
              </a:ext>
            </a:extLst>
          </p:cNvPr>
          <p:cNvPicPr>
            <a:picLocks noChangeAspect="1"/>
          </p:cNvPicPr>
          <p:nvPr/>
        </p:nvPicPr>
        <p:blipFill>
          <a:blip r:embed="rId2"/>
          <a:stretch>
            <a:fillRect/>
          </a:stretch>
        </p:blipFill>
        <p:spPr>
          <a:xfrm>
            <a:off x="5276027" y="622092"/>
            <a:ext cx="3178732" cy="4114800"/>
          </a:xfrm>
          <a:prstGeom prst="rect">
            <a:avLst/>
          </a:prstGeom>
          <a:effectLst>
            <a:glow rad="139700">
              <a:schemeClr val="accent1">
                <a:satMod val="175000"/>
                <a:alpha val="40000"/>
              </a:schemeClr>
            </a:glow>
            <a:outerShdw blurRad="50800" dist="38100" algn="l" rotWithShape="0">
              <a:prstClr val="black">
                <a:alpha val="40000"/>
              </a:prstClr>
            </a:outerShdw>
          </a:effectLst>
        </p:spPr>
      </p:pic>
    </p:spTree>
    <p:extLst>
      <p:ext uri="{BB962C8B-B14F-4D97-AF65-F5344CB8AC3E}">
        <p14:creationId xmlns:p14="http://schemas.microsoft.com/office/powerpoint/2010/main" val="3931945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34</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2256" y="522294"/>
            <a:ext cx="8699488" cy="314349"/>
          </a:xfrm>
        </p:spPr>
        <p:txBody>
          <a:bodyPr/>
          <a:lstStyle/>
          <a:p>
            <a:r>
              <a:rPr lang="en-US"/>
              <a:t>Terminology</a:t>
            </a:r>
          </a:p>
        </p:txBody>
      </p:sp>
      <p:graphicFrame>
        <p:nvGraphicFramePr>
          <p:cNvPr id="7" name="Table 7">
            <a:extLst>
              <a:ext uri="{FF2B5EF4-FFF2-40B4-BE49-F238E27FC236}">
                <a16:creationId xmlns:a16="http://schemas.microsoft.com/office/drawing/2014/main" id="{716536BC-CCB6-D371-D61E-B9B1D11D5ECE}"/>
              </a:ext>
            </a:extLst>
          </p:cNvPr>
          <p:cNvGraphicFramePr>
            <a:graphicFrameLocks noGrp="1"/>
          </p:cNvGraphicFramePr>
          <p:nvPr>
            <p:extLst>
              <p:ext uri="{D42A27DB-BD31-4B8C-83A1-F6EECF244321}">
                <p14:modId xmlns:p14="http://schemas.microsoft.com/office/powerpoint/2010/main" val="3350527196"/>
              </p:ext>
            </p:extLst>
          </p:nvPr>
        </p:nvGraphicFramePr>
        <p:xfrm>
          <a:off x="304800" y="813300"/>
          <a:ext cx="8597156" cy="4241800"/>
        </p:xfrm>
        <a:graphic>
          <a:graphicData uri="http://schemas.openxmlformats.org/drawingml/2006/table">
            <a:tbl>
              <a:tblPr firstRow="1" bandRow="1">
                <a:tableStyleId>{5C22544A-7EE6-4342-B048-85BDC9FD1C3A}</a:tableStyleId>
              </a:tblPr>
              <a:tblGrid>
                <a:gridCol w="1381593">
                  <a:extLst>
                    <a:ext uri="{9D8B030D-6E8A-4147-A177-3AD203B41FA5}">
                      <a16:colId xmlns:a16="http://schemas.microsoft.com/office/drawing/2014/main" val="3648366328"/>
                    </a:ext>
                  </a:extLst>
                </a:gridCol>
                <a:gridCol w="7215563">
                  <a:extLst>
                    <a:ext uri="{9D8B030D-6E8A-4147-A177-3AD203B41FA5}">
                      <a16:colId xmlns:a16="http://schemas.microsoft.com/office/drawing/2014/main" val="241300183"/>
                    </a:ext>
                  </a:extLst>
                </a:gridCol>
              </a:tblGrid>
              <a:tr h="370840">
                <a:tc>
                  <a:txBody>
                    <a:bodyPr/>
                    <a:lstStyle/>
                    <a:p>
                      <a:r>
                        <a:rPr lang="en-US" sz="1200"/>
                        <a:t>Term</a:t>
                      </a:r>
                    </a:p>
                  </a:txBody>
                  <a:tcPr/>
                </a:tc>
                <a:tc>
                  <a:txBody>
                    <a:bodyPr/>
                    <a:lstStyle/>
                    <a:p>
                      <a:r>
                        <a:rPr lang="en-US" sz="1200"/>
                        <a:t>Definition</a:t>
                      </a:r>
                    </a:p>
                  </a:txBody>
                  <a:tcPr/>
                </a:tc>
                <a:extLst>
                  <a:ext uri="{0D108BD9-81ED-4DB2-BD59-A6C34878D82A}">
                    <a16:rowId xmlns:a16="http://schemas.microsoft.com/office/drawing/2014/main" val="4190091759"/>
                  </a:ext>
                </a:extLst>
              </a:tr>
              <a:tr h="370840">
                <a:tc>
                  <a:txBody>
                    <a:bodyPr/>
                    <a:lstStyle/>
                    <a:p>
                      <a:r>
                        <a:rPr lang="en-US" sz="1000" b="1"/>
                        <a:t>Burning velocity</a:t>
                      </a:r>
                    </a:p>
                  </a:txBody>
                  <a:tcPr/>
                </a:tc>
                <a:tc>
                  <a:txBody>
                    <a:bodyPr/>
                    <a:lstStyle/>
                    <a:p>
                      <a:r>
                        <a:rPr lang="en-US" sz="1000"/>
                        <a:t>The maximum velocity (in/s [cm/s]) at which a laminar flame propagates in a normal direction relative to the unburned gas ahead of it.</a:t>
                      </a:r>
                    </a:p>
                  </a:txBody>
                  <a:tcPr/>
                </a:tc>
                <a:extLst>
                  <a:ext uri="{0D108BD9-81ED-4DB2-BD59-A6C34878D82A}">
                    <a16:rowId xmlns:a16="http://schemas.microsoft.com/office/drawing/2014/main" val="3667524673"/>
                  </a:ext>
                </a:extLst>
              </a:tr>
              <a:tr h="370840">
                <a:tc>
                  <a:txBody>
                    <a:bodyPr/>
                    <a:lstStyle/>
                    <a:p>
                      <a:r>
                        <a:rPr lang="en-US" sz="1000" b="1"/>
                        <a:t>HOC</a:t>
                      </a:r>
                    </a:p>
                  </a:txBody>
                  <a:tcPr/>
                </a:tc>
                <a:tc>
                  <a:txBody>
                    <a:bodyPr/>
                    <a:lstStyle/>
                    <a:p>
                      <a:r>
                        <a:rPr lang="en-US" sz="1000"/>
                        <a:t>The heat released when a substance is combusted, determined as the difference in the enthalpy between the reactants (refrigerants and air) and their products after combustion as defined in Section 6.1.3.6. The heat or enthalpy of combustion is often expressed as energy per mass (e.g., Btu/lb [kJ/kg]).</a:t>
                      </a:r>
                    </a:p>
                  </a:txBody>
                  <a:tcPr/>
                </a:tc>
                <a:extLst>
                  <a:ext uri="{0D108BD9-81ED-4DB2-BD59-A6C34878D82A}">
                    <a16:rowId xmlns:a16="http://schemas.microsoft.com/office/drawing/2014/main" val="2976194418"/>
                  </a:ext>
                </a:extLst>
              </a:tr>
              <a:tr h="370840">
                <a:tc>
                  <a:txBody>
                    <a:bodyPr/>
                    <a:lstStyle/>
                    <a:p>
                      <a:r>
                        <a:rPr lang="en-US" sz="1000" b="1"/>
                        <a:t>LFL</a:t>
                      </a:r>
                    </a:p>
                  </a:txBody>
                  <a:tcPr/>
                </a:tc>
                <a:tc>
                  <a:txBody>
                    <a:bodyPr/>
                    <a:lstStyle/>
                    <a:p>
                      <a:r>
                        <a:rPr lang="en-US" sz="1000"/>
                        <a:t>The minimum concentration of a substance, e.g. a refrigerant, that is capable of propagating a flame through a homogeneous mixture of the substance and air under specified test conditions.</a:t>
                      </a:r>
                    </a:p>
                  </a:txBody>
                  <a:tcPr/>
                </a:tc>
                <a:extLst>
                  <a:ext uri="{0D108BD9-81ED-4DB2-BD59-A6C34878D82A}">
                    <a16:rowId xmlns:a16="http://schemas.microsoft.com/office/drawing/2014/main" val="1264793365"/>
                  </a:ext>
                </a:extLst>
              </a:tr>
              <a:tr h="370840">
                <a:tc>
                  <a:txBody>
                    <a:bodyPr/>
                    <a:lstStyle/>
                    <a:p>
                      <a:r>
                        <a:rPr lang="en-US" sz="1000" b="1"/>
                        <a:t>FCL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Flammable Concentration Limit, the refrigerant concentration limit, in air, intended to reduce the risk of fire or explosion in normally occupied, enclosed spaces, FCL = 25% × LFL</a:t>
                      </a:r>
                    </a:p>
                  </a:txBody>
                  <a:tcPr/>
                </a:tc>
                <a:extLst>
                  <a:ext uri="{0D108BD9-81ED-4DB2-BD59-A6C34878D82A}">
                    <a16:rowId xmlns:a16="http://schemas.microsoft.com/office/drawing/2014/main" val="1663047993"/>
                  </a:ext>
                </a:extLst>
              </a:tr>
              <a:tr h="370840">
                <a:tc>
                  <a:txBody>
                    <a:bodyPr/>
                    <a:lstStyle/>
                    <a:p>
                      <a:r>
                        <a:rPr lang="en-US" sz="1000" b="1"/>
                        <a:t>MIE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Minimum Ignition Energy (MIE) is the lowest energy required to ignite the flammable material in air or oxygen. The lowest value of the Minimum Ignition Energy is found at a certain optimum mixture of fuel and air.</a:t>
                      </a:r>
                    </a:p>
                  </a:txBody>
                  <a:tcPr/>
                </a:tc>
                <a:extLst>
                  <a:ext uri="{0D108BD9-81ED-4DB2-BD59-A6C34878D82A}">
                    <a16:rowId xmlns:a16="http://schemas.microsoft.com/office/drawing/2014/main" val="3239855924"/>
                  </a:ext>
                </a:extLst>
              </a:tr>
              <a:tr h="370840">
                <a:tc>
                  <a:txBody>
                    <a:bodyPr/>
                    <a:lstStyle/>
                    <a:p>
                      <a:r>
                        <a:rPr lang="en-US" sz="1000" b="1"/>
                        <a:t>OEL</a:t>
                      </a:r>
                    </a:p>
                  </a:txBody>
                  <a:tcPr/>
                </a:tc>
                <a:tc>
                  <a:txBody>
                    <a:bodyPr/>
                    <a:lstStyle/>
                    <a:p>
                      <a:r>
                        <a:rPr lang="en-US" sz="1000"/>
                        <a:t>The time-weighted average (TWA) concentration for a normal eight-hour workday and a 40-hour workweek to which nearly all workers can be repeatedly exposed without adverse effect, based on the OSHA PEL, ACGIH TLV-TWA, TERA OARS-WEEL, or consistent value.</a:t>
                      </a:r>
                    </a:p>
                  </a:txBody>
                  <a:tcPr/>
                </a:tc>
                <a:extLst>
                  <a:ext uri="{0D108BD9-81ED-4DB2-BD59-A6C34878D82A}">
                    <a16:rowId xmlns:a16="http://schemas.microsoft.com/office/drawing/2014/main" val="3075354506"/>
                  </a:ext>
                </a:extLst>
              </a:tr>
              <a:tr h="370840">
                <a:tc>
                  <a:txBody>
                    <a:bodyPr/>
                    <a:lstStyle/>
                    <a:p>
                      <a:r>
                        <a:rPr lang="en-US" sz="1000" b="1"/>
                        <a:t>RCL</a:t>
                      </a:r>
                    </a:p>
                  </a:txBody>
                  <a:tcPr/>
                </a:tc>
                <a:tc>
                  <a:txBody>
                    <a:bodyPr/>
                    <a:lstStyle/>
                    <a:p>
                      <a:r>
                        <a:rPr lang="en-US" sz="1000"/>
                        <a:t>The refrigerant concentration limit, in air, determined in accordance with this standard and intended to reduce the risks of acute toxicity, asphyxiation, and flammability hazards in normally occupied, enclosed spaces.</a:t>
                      </a:r>
                    </a:p>
                  </a:txBody>
                  <a:tcPr/>
                </a:tc>
                <a:extLst>
                  <a:ext uri="{0D108BD9-81ED-4DB2-BD59-A6C34878D82A}">
                    <a16:rowId xmlns:a16="http://schemas.microsoft.com/office/drawing/2014/main" val="4047560374"/>
                  </a:ext>
                </a:extLst>
              </a:tr>
              <a:tr h="370840">
                <a:tc>
                  <a:txBody>
                    <a:bodyPr/>
                    <a:lstStyle/>
                    <a:p>
                      <a:r>
                        <a:rPr lang="en-US" sz="1000" b="1"/>
                        <a:t>ATEL</a:t>
                      </a:r>
                    </a:p>
                  </a:txBody>
                  <a:tcPr/>
                </a:tc>
                <a:tc>
                  <a:txBody>
                    <a:bodyPr/>
                    <a:lstStyle/>
                    <a:p>
                      <a:r>
                        <a:rPr lang="en-US" sz="1000"/>
                        <a:t>Acute Toxicity Exposure Limit, a concentration limit intended to reduce the risks of acute toxicity hazards in normally occupied, enclosed spaces</a:t>
                      </a:r>
                    </a:p>
                  </a:txBody>
                  <a:tcPr/>
                </a:tc>
                <a:extLst>
                  <a:ext uri="{0D108BD9-81ED-4DB2-BD59-A6C34878D82A}">
                    <a16:rowId xmlns:a16="http://schemas.microsoft.com/office/drawing/2014/main" val="2277847231"/>
                  </a:ext>
                </a:extLst>
              </a:tr>
              <a:tr h="370840">
                <a:tc>
                  <a:txBody>
                    <a:bodyPr/>
                    <a:lstStyle/>
                    <a:p>
                      <a:r>
                        <a:rPr lang="en-US" sz="1000" b="1"/>
                        <a:t>ODL</a:t>
                      </a:r>
                    </a:p>
                  </a:txBody>
                  <a:tcPr/>
                </a:tc>
                <a:tc>
                  <a:txBody>
                    <a:bodyPr/>
                    <a:lstStyle/>
                    <a:p>
                      <a:r>
                        <a:rPr lang="en-US" sz="1000" dirty="0"/>
                        <a:t>Oxygen Deprivation Limit, the concentration of a refrigerant or other gas that results in insufficient</a:t>
                      </a:r>
                    </a:p>
                    <a:p>
                      <a:r>
                        <a:rPr lang="en-US" sz="1000" dirty="0"/>
                        <a:t>oxygen for normal breathing</a:t>
                      </a:r>
                    </a:p>
                  </a:txBody>
                  <a:tcPr/>
                </a:tc>
                <a:extLst>
                  <a:ext uri="{0D108BD9-81ED-4DB2-BD59-A6C34878D82A}">
                    <a16:rowId xmlns:a16="http://schemas.microsoft.com/office/drawing/2014/main" val="1863424147"/>
                  </a:ext>
                </a:extLst>
              </a:tr>
            </a:tbl>
          </a:graphicData>
        </a:graphic>
      </p:graphicFrame>
    </p:spTree>
    <p:extLst>
      <p:ext uri="{BB962C8B-B14F-4D97-AF65-F5344CB8AC3E}">
        <p14:creationId xmlns:p14="http://schemas.microsoft.com/office/powerpoint/2010/main" val="35973078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CA5A164-32FB-3774-0CC7-DC30B1DA78EC}"/>
              </a:ext>
            </a:extLst>
          </p:cNvPr>
          <p:cNvGraphicFramePr/>
          <p:nvPr>
            <p:extLst>
              <p:ext uri="{D42A27DB-BD31-4B8C-83A1-F6EECF244321}">
                <p14:modId xmlns:p14="http://schemas.microsoft.com/office/powerpoint/2010/main" val="3587703407"/>
              </p:ext>
            </p:extLst>
          </p:nvPr>
        </p:nvGraphicFramePr>
        <p:xfrm>
          <a:off x="1736495" y="-225818"/>
          <a:ext cx="4856811" cy="2388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93E6570-68A0-BCDF-CC08-0638B8B3A4A5}"/>
              </a:ext>
            </a:extLst>
          </p:cNvPr>
          <p:cNvSpPr>
            <a:spLocks noGrp="1"/>
          </p:cNvSpPr>
          <p:nvPr>
            <p:ph type="title"/>
          </p:nvPr>
        </p:nvSpPr>
        <p:spPr/>
        <p:txBody>
          <a:bodyPr/>
          <a:lstStyle/>
          <a:p>
            <a:r>
              <a:rPr lang="en-US"/>
              <a:t>ASHRAE Standard 34</a:t>
            </a:r>
          </a:p>
        </p:txBody>
      </p:sp>
      <p:sp>
        <p:nvSpPr>
          <p:cNvPr id="12" name="Arrow: Right 11">
            <a:extLst>
              <a:ext uri="{FF2B5EF4-FFF2-40B4-BE49-F238E27FC236}">
                <a16:creationId xmlns:a16="http://schemas.microsoft.com/office/drawing/2014/main" id="{24A100AC-B03E-6B87-DF5F-9D762D8A6D9C}"/>
              </a:ext>
            </a:extLst>
          </p:cNvPr>
          <p:cNvSpPr/>
          <p:nvPr/>
        </p:nvSpPr>
        <p:spPr>
          <a:xfrm>
            <a:off x="2435785" y="4273575"/>
            <a:ext cx="4246381" cy="703536"/>
          </a:xfrm>
          <a:prstGeom prst="rightArrow">
            <a:avLst/>
          </a:prstGeom>
          <a:gradFill flip="none" rotWithShape="1">
            <a:gsLst>
              <a:gs pos="0">
                <a:schemeClr val="accent1">
                  <a:hueOff val="0"/>
                  <a:satOff val="0"/>
                  <a:lumOff val="0"/>
                  <a:alphaOff val="0"/>
                  <a:shade val="51000"/>
                  <a:satMod val="130000"/>
                </a:schemeClr>
              </a:gs>
              <a:gs pos="100000">
                <a:schemeClr val="accent2">
                  <a:lumMod val="75000"/>
                </a:schemeClr>
              </a:gs>
            </a:gsLst>
            <a:lin ang="0" scaled="1"/>
            <a:tileRect/>
          </a:gradFill>
          <a:effectLst>
            <a:outerShdw blurRad="50800" dist="38100" dir="2700000" algn="tl" rotWithShape="0">
              <a:prstClr val="black">
                <a:alpha val="40000"/>
              </a:prstClr>
            </a:outerShdw>
          </a:effectLst>
        </p:spPr>
        <p:txBody>
          <a:bodyPr wrap="square" lIns="91440" tIns="91440" rIns="91440" bIns="91440" rtlCol="0" anchor="ctr">
            <a:noAutofit/>
          </a:bodyPr>
          <a:lstStyle/>
          <a:p>
            <a:pPr algn="ctr">
              <a:spcAft>
                <a:spcPts val="400"/>
              </a:spcAft>
            </a:pPr>
            <a:r>
              <a:rPr lang="en-US" sz="1600" b="1">
                <a:solidFill>
                  <a:schemeClr val="bg1"/>
                </a:solidFill>
              </a:rPr>
              <a:t>Toxicity</a:t>
            </a:r>
          </a:p>
        </p:txBody>
      </p:sp>
      <p:sp>
        <p:nvSpPr>
          <p:cNvPr id="13" name="Arrow: Up 12">
            <a:extLst>
              <a:ext uri="{FF2B5EF4-FFF2-40B4-BE49-F238E27FC236}">
                <a16:creationId xmlns:a16="http://schemas.microsoft.com/office/drawing/2014/main" id="{8645C4E8-64EC-3FCB-A858-402B6A9D64B7}"/>
              </a:ext>
            </a:extLst>
          </p:cNvPr>
          <p:cNvSpPr/>
          <p:nvPr/>
        </p:nvSpPr>
        <p:spPr>
          <a:xfrm>
            <a:off x="1638482" y="1676400"/>
            <a:ext cx="694781" cy="2498724"/>
          </a:xfrm>
          <a:prstGeom prst="upArrow">
            <a:avLst/>
          </a:prstGeom>
          <a:gradFill flip="none" rotWithShape="1">
            <a:gsLst>
              <a:gs pos="0">
                <a:schemeClr val="accent1">
                  <a:hueOff val="0"/>
                  <a:satOff val="0"/>
                  <a:lumOff val="0"/>
                  <a:alphaOff val="0"/>
                  <a:shade val="51000"/>
                  <a:satMod val="130000"/>
                </a:schemeClr>
              </a:gs>
              <a:gs pos="100000">
                <a:srgbClr val="FF0000"/>
              </a:gs>
            </a:gsLst>
            <a:lin ang="16200000" scaled="1"/>
            <a:tileRect/>
          </a:gradFill>
          <a:effectLst>
            <a:outerShdw blurRad="50800" dist="38100" dir="2700000" algn="tl" rotWithShape="0">
              <a:prstClr val="black">
                <a:alpha val="40000"/>
              </a:prstClr>
            </a:outerShdw>
          </a:effectLst>
        </p:spPr>
        <p:txBody>
          <a:bodyPr vert="vert270" wrap="square" lIns="91440" tIns="91440" rIns="91440" bIns="91440" rtlCol="0" anchor="ctr">
            <a:noAutofit/>
          </a:bodyPr>
          <a:lstStyle/>
          <a:p>
            <a:pPr algn="ctr">
              <a:spcAft>
                <a:spcPts val="400"/>
              </a:spcAft>
            </a:pPr>
            <a:r>
              <a:rPr lang="en-US" sz="1600" b="1">
                <a:solidFill>
                  <a:schemeClr val="bg1"/>
                </a:solidFill>
              </a:rPr>
              <a:t>Flammability</a:t>
            </a:r>
          </a:p>
        </p:txBody>
      </p:sp>
      <p:graphicFrame>
        <p:nvGraphicFramePr>
          <p:cNvPr id="3" name="Table 2">
            <a:extLst>
              <a:ext uri="{FF2B5EF4-FFF2-40B4-BE49-F238E27FC236}">
                <a16:creationId xmlns:a16="http://schemas.microsoft.com/office/drawing/2014/main" id="{50FF1EBF-04DC-1837-C7E5-7BC07F2C2D61}"/>
              </a:ext>
            </a:extLst>
          </p:cNvPr>
          <p:cNvGraphicFramePr>
            <a:graphicFrameLocks noGrp="1"/>
          </p:cNvGraphicFramePr>
          <p:nvPr>
            <p:extLst>
              <p:ext uri="{D42A27DB-BD31-4B8C-83A1-F6EECF244321}">
                <p14:modId xmlns:p14="http://schemas.microsoft.com/office/powerpoint/2010/main" val="1783309958"/>
              </p:ext>
            </p:extLst>
          </p:nvPr>
        </p:nvGraphicFramePr>
        <p:xfrm>
          <a:off x="2333263" y="1633984"/>
          <a:ext cx="4187346" cy="2804140"/>
        </p:xfrm>
        <a:graphic>
          <a:graphicData uri="http://schemas.openxmlformats.org/drawingml/2006/table">
            <a:tbl>
              <a:tblPr firstRow="1" bandRow="1"/>
              <a:tblGrid>
                <a:gridCol w="1395782">
                  <a:extLst>
                    <a:ext uri="{9D8B030D-6E8A-4147-A177-3AD203B41FA5}">
                      <a16:colId xmlns:a16="http://schemas.microsoft.com/office/drawing/2014/main" val="20000"/>
                    </a:ext>
                  </a:extLst>
                </a:gridCol>
                <a:gridCol w="1468173">
                  <a:extLst>
                    <a:ext uri="{9D8B030D-6E8A-4147-A177-3AD203B41FA5}">
                      <a16:colId xmlns:a16="http://schemas.microsoft.com/office/drawing/2014/main" val="20001"/>
                    </a:ext>
                  </a:extLst>
                </a:gridCol>
                <a:gridCol w="1323391">
                  <a:extLst>
                    <a:ext uri="{9D8B030D-6E8A-4147-A177-3AD203B41FA5}">
                      <a16:colId xmlns:a16="http://schemas.microsoft.com/office/drawing/2014/main" val="20002"/>
                    </a:ext>
                  </a:extLst>
                </a:gridCol>
              </a:tblGrid>
              <a:tr h="421259">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3</a:t>
                      </a:r>
                      <a:br>
                        <a:rPr lang="en-US" sz="1050">
                          <a:latin typeface="Univers" panose="020B0503020202020204" pitchFamily="34" charset="0"/>
                        </a:rPr>
                      </a:br>
                      <a:r>
                        <a:rPr lang="en-US" sz="1050">
                          <a:latin typeface="Univers" panose="020B0503020202020204" pitchFamily="34" charset="0"/>
                        </a:rPr>
                        <a:t>Higher flammability</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A3</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69165"/>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B3</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6632"/>
                    </a:solidFill>
                  </a:tcPr>
                </a:tc>
                <a:extLst>
                  <a:ext uri="{0D108BD9-81ED-4DB2-BD59-A6C34878D82A}">
                    <a16:rowId xmlns:a16="http://schemas.microsoft.com/office/drawing/2014/main" val="10000"/>
                  </a:ext>
                </a:extLst>
              </a:tr>
              <a:tr h="451796">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2</a:t>
                      </a:r>
                      <a:br>
                        <a:rPr lang="en-US" sz="1050">
                          <a:latin typeface="Univers" panose="020B0503020202020204" pitchFamily="34" charset="0"/>
                        </a:rPr>
                      </a:br>
                      <a:r>
                        <a:rPr lang="en-US" sz="1050">
                          <a:latin typeface="Univers" panose="020B0503020202020204" pitchFamily="34" charset="0"/>
                        </a:rPr>
                        <a:t>Flammable</a:t>
                      </a:r>
                    </a:p>
                    <a:p>
                      <a:r>
                        <a:rPr lang="en-US" sz="1050">
                          <a:latin typeface="Univers" panose="020B0503020202020204" pitchFamily="34" charset="0"/>
                        </a:rPr>
                        <a:t> </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A2</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C5AA"/>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B2</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AC89"/>
                    </a:solidFill>
                  </a:tcPr>
                </a:tc>
                <a:extLst>
                  <a:ext uri="{0D108BD9-81ED-4DB2-BD59-A6C34878D82A}">
                    <a16:rowId xmlns:a16="http://schemas.microsoft.com/office/drawing/2014/main" val="10001"/>
                  </a:ext>
                </a:extLst>
              </a:tr>
              <a:tr h="462303">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2L</a:t>
                      </a:r>
                    </a:p>
                    <a:p>
                      <a:r>
                        <a:rPr lang="en-US" sz="1050">
                          <a:latin typeface="Univers" panose="020B0503020202020204" pitchFamily="34" charset="0"/>
                        </a:rPr>
                        <a:t>Lower flammability</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A2L</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BDCC8"/>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B2L</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C5A9"/>
                    </a:solidFill>
                  </a:tcPr>
                </a:tc>
                <a:extLst>
                  <a:ext uri="{0D108BD9-81ED-4DB2-BD59-A6C34878D82A}">
                    <a16:rowId xmlns:a16="http://schemas.microsoft.com/office/drawing/2014/main" val="10002"/>
                  </a:ext>
                </a:extLst>
              </a:tr>
              <a:tr h="430782">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1</a:t>
                      </a:r>
                      <a:br>
                        <a:rPr lang="en-US" sz="1050">
                          <a:latin typeface="Univers" panose="020B0503020202020204" pitchFamily="34" charset="0"/>
                        </a:rPr>
                      </a:br>
                      <a:r>
                        <a:rPr lang="en-US" sz="1050">
                          <a:latin typeface="Univers" panose="020B0503020202020204" pitchFamily="34" charset="0"/>
                        </a:rPr>
                        <a:t>No flame</a:t>
                      </a:r>
                      <a:r>
                        <a:rPr lang="en-US" sz="1050" baseline="0">
                          <a:latin typeface="Univers" panose="020B0503020202020204" pitchFamily="34" charset="0"/>
                        </a:rPr>
                        <a:t> propagation</a:t>
                      </a:r>
                      <a:endParaRPr lang="en-US" sz="1050">
                        <a:latin typeface="Univers" panose="020B0503020202020204" pitchFamily="34" charset="0"/>
                      </a:endParaRP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A1</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CE9DB"/>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B1</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CDBC8"/>
                    </a:solidFill>
                  </a:tcPr>
                </a:tc>
                <a:extLst>
                  <a:ext uri="{0D108BD9-81ED-4DB2-BD59-A6C34878D82A}">
                    <a16:rowId xmlns:a16="http://schemas.microsoft.com/office/drawing/2014/main" val="10003"/>
                  </a:ext>
                </a:extLst>
              </a:tr>
              <a:tr h="332014">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endParaRPr lang="en-US" sz="1800"/>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1400" b="0">
                          <a:latin typeface="Univers" panose="020B0503020202020204" pitchFamily="34" charset="0"/>
                        </a:rPr>
                        <a:t>Lower Toxicity</a:t>
                      </a:r>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1400" b="0" dirty="0">
                          <a:latin typeface="Univers" panose="020B0503020202020204" pitchFamily="34" charset="0"/>
                        </a:rPr>
                        <a:t>Higher Toxicity</a:t>
                      </a:r>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687726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4F24-3B5C-48DB-A4B4-30CECC24FEED}"/>
              </a:ext>
            </a:extLst>
          </p:cNvPr>
          <p:cNvSpPr>
            <a:spLocks noGrp="1"/>
          </p:cNvSpPr>
          <p:nvPr>
            <p:ph type="title"/>
          </p:nvPr>
        </p:nvSpPr>
        <p:spPr/>
        <p:txBody>
          <a:bodyPr>
            <a:normAutofit/>
          </a:bodyPr>
          <a:lstStyle/>
          <a:p>
            <a:r>
              <a:rPr lang="en-US"/>
              <a:t>ASHRAE Standard 34 Basics: RCL</a:t>
            </a:r>
            <a:endParaRPr lang="en-US" b="0"/>
          </a:p>
        </p:txBody>
      </p:sp>
      <p:sp>
        <p:nvSpPr>
          <p:cNvPr id="6" name="Content Placeholder 5">
            <a:extLst>
              <a:ext uri="{FF2B5EF4-FFF2-40B4-BE49-F238E27FC236}">
                <a16:creationId xmlns:a16="http://schemas.microsoft.com/office/drawing/2014/main" id="{6D2BE97B-C492-36A4-76DB-F9887D41F506}"/>
              </a:ext>
            </a:extLst>
          </p:cNvPr>
          <p:cNvSpPr>
            <a:spLocks noGrp="1"/>
          </p:cNvSpPr>
          <p:nvPr>
            <p:ph sz="quarter" idx="10"/>
          </p:nvPr>
        </p:nvSpPr>
        <p:spPr>
          <a:xfrm>
            <a:off x="212176" y="640855"/>
            <a:ext cx="8699488" cy="314349"/>
          </a:xfrm>
        </p:spPr>
        <p:txBody>
          <a:bodyPr/>
          <a:lstStyle/>
          <a:p>
            <a:r>
              <a:rPr lang="en-US"/>
              <a:t>Refrigerant Concentration Limit</a:t>
            </a:r>
          </a:p>
        </p:txBody>
      </p:sp>
      <p:sp>
        <p:nvSpPr>
          <p:cNvPr id="8" name="Content Placeholder 7">
            <a:extLst>
              <a:ext uri="{FF2B5EF4-FFF2-40B4-BE49-F238E27FC236}">
                <a16:creationId xmlns:a16="http://schemas.microsoft.com/office/drawing/2014/main" id="{F539ABE8-891B-9342-2E2D-9AD5C53E479C}"/>
              </a:ext>
            </a:extLst>
          </p:cNvPr>
          <p:cNvSpPr>
            <a:spLocks noGrp="1"/>
          </p:cNvSpPr>
          <p:nvPr>
            <p:ph sz="quarter" idx="18"/>
          </p:nvPr>
        </p:nvSpPr>
        <p:spPr>
          <a:xfrm>
            <a:off x="221884" y="955204"/>
            <a:ext cx="4768060" cy="3561707"/>
          </a:xfrm>
        </p:spPr>
        <p:txBody>
          <a:bodyPr/>
          <a:lstStyle/>
          <a:p>
            <a:pPr marL="0" indent="0">
              <a:buNone/>
            </a:pPr>
            <a:r>
              <a:rPr lang="en-US"/>
              <a:t>Establishes maximum allowable concentration of refrigerant based on worst case (lowest value) of:</a:t>
            </a:r>
          </a:p>
          <a:p>
            <a:r>
              <a:rPr lang="en-US" u="sng"/>
              <a:t>Flammability risk: FCL </a:t>
            </a:r>
          </a:p>
          <a:p>
            <a:pPr lvl="2"/>
            <a:r>
              <a:rPr lang="en-US"/>
              <a:t>With factor of safety, FCL = 25% of LFL</a:t>
            </a:r>
          </a:p>
          <a:p>
            <a:r>
              <a:rPr lang="en-US" u="sng"/>
              <a:t>Acute toxicity risk: ATEL</a:t>
            </a:r>
            <a:r>
              <a:rPr lang="en-US"/>
              <a:t>, worst case of:</a:t>
            </a:r>
          </a:p>
          <a:p>
            <a:pPr lvl="2"/>
            <a:r>
              <a:rPr lang="en-US"/>
              <a:t>Mortality</a:t>
            </a:r>
          </a:p>
          <a:p>
            <a:pPr lvl="2"/>
            <a:r>
              <a:rPr lang="en-US"/>
              <a:t>Cardiac sensitization</a:t>
            </a:r>
          </a:p>
          <a:p>
            <a:pPr lvl="2"/>
            <a:r>
              <a:rPr lang="en-US"/>
              <a:t>Anesthetic or central nervous system effects</a:t>
            </a:r>
          </a:p>
          <a:p>
            <a:pPr lvl="2"/>
            <a:r>
              <a:rPr lang="en-US"/>
              <a:t>Other escape impairing effects and permanent injury</a:t>
            </a:r>
          </a:p>
          <a:p>
            <a:r>
              <a:rPr lang="en-US" u="sng"/>
              <a:t>Asphyxiation risk: ODL</a:t>
            </a:r>
          </a:p>
          <a:p>
            <a:pPr lvl="2"/>
            <a:r>
              <a:rPr lang="en-US"/>
              <a:t>Oxygen deprivation limit</a:t>
            </a:r>
          </a:p>
        </p:txBody>
      </p:sp>
      <p:sp>
        <p:nvSpPr>
          <p:cNvPr id="19" name="Footer Placeholder 4">
            <a:extLst>
              <a:ext uri="{FF2B5EF4-FFF2-40B4-BE49-F238E27FC236}">
                <a16:creationId xmlns:a16="http://schemas.microsoft.com/office/drawing/2014/main" id="{119A4585-036C-1542-BE81-F9796F54C3FC}"/>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graphicFrame>
        <p:nvGraphicFramePr>
          <p:cNvPr id="7" name="Diagram 6">
            <a:extLst>
              <a:ext uri="{FF2B5EF4-FFF2-40B4-BE49-F238E27FC236}">
                <a16:creationId xmlns:a16="http://schemas.microsoft.com/office/drawing/2014/main" id="{C80E70EB-7AA2-2FF4-1085-98D5268ED520}"/>
              </a:ext>
            </a:extLst>
          </p:cNvPr>
          <p:cNvGraphicFramePr/>
          <p:nvPr>
            <p:extLst>
              <p:ext uri="{D42A27DB-BD31-4B8C-83A1-F6EECF244321}">
                <p14:modId xmlns:p14="http://schemas.microsoft.com/office/powerpoint/2010/main" val="1904218480"/>
              </p:ext>
            </p:extLst>
          </p:nvPr>
        </p:nvGraphicFramePr>
        <p:xfrm>
          <a:off x="4285208" y="798029"/>
          <a:ext cx="4768060" cy="3573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540072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E5697-32E9-EEB8-2E63-F1CD85E708C0}"/>
              </a:ext>
            </a:extLst>
          </p:cNvPr>
          <p:cNvSpPr>
            <a:spLocks noGrp="1"/>
          </p:cNvSpPr>
          <p:nvPr>
            <p:ph type="title"/>
          </p:nvPr>
        </p:nvSpPr>
        <p:spPr/>
        <p:txBody>
          <a:bodyPr/>
          <a:lstStyle/>
          <a:p>
            <a:r>
              <a:rPr lang="en-US"/>
              <a:t>A2L Refrigerants – How Flammable Are They?</a:t>
            </a:r>
          </a:p>
        </p:txBody>
      </p:sp>
      <p:sp>
        <p:nvSpPr>
          <p:cNvPr id="11" name="Content Placeholder 5">
            <a:extLst>
              <a:ext uri="{FF2B5EF4-FFF2-40B4-BE49-F238E27FC236}">
                <a16:creationId xmlns:a16="http://schemas.microsoft.com/office/drawing/2014/main" id="{C9CE9227-662D-8622-62C3-40331961F8D8}"/>
              </a:ext>
            </a:extLst>
          </p:cNvPr>
          <p:cNvSpPr txBox="1">
            <a:spLocks/>
          </p:cNvSpPr>
          <p:nvPr/>
        </p:nvSpPr>
        <p:spPr>
          <a:xfrm>
            <a:off x="86203" y="1159982"/>
            <a:ext cx="2386336" cy="344577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555555"/>
                </a:solidFill>
              </a:rPr>
              <a:t>Burning Velocity (S</a:t>
            </a:r>
            <a:r>
              <a:rPr lang="en-US" baseline="-25000" dirty="0">
                <a:solidFill>
                  <a:srgbClr val="555555"/>
                </a:solidFill>
              </a:rPr>
              <a:t>u</a:t>
            </a:r>
            <a:r>
              <a:rPr lang="en-US" dirty="0">
                <a:solidFill>
                  <a:srgbClr val="555555"/>
                </a:solidFill>
              </a:rPr>
              <a:t>)</a:t>
            </a:r>
          </a:p>
          <a:p>
            <a:pPr lvl="2"/>
            <a:r>
              <a:rPr lang="en-US" dirty="0"/>
              <a:t>How fast does a flame propagate (&lt;0.1 m/s)</a:t>
            </a:r>
          </a:p>
          <a:p>
            <a:r>
              <a:rPr lang="en-US" dirty="0">
                <a:solidFill>
                  <a:srgbClr val="555555"/>
                </a:solidFill>
              </a:rPr>
              <a:t>Heat of combustion (HOC)</a:t>
            </a:r>
          </a:p>
          <a:p>
            <a:pPr lvl="2"/>
            <a:r>
              <a:rPr lang="en-US" dirty="0"/>
              <a:t>How much energy is released by burning (&lt; 1900 kJ/kg)</a:t>
            </a:r>
          </a:p>
          <a:p>
            <a:r>
              <a:rPr lang="en-US" dirty="0">
                <a:solidFill>
                  <a:srgbClr val="555555"/>
                </a:solidFill>
              </a:rPr>
              <a:t>Lower Flammability Limit (LFL)</a:t>
            </a:r>
          </a:p>
          <a:p>
            <a:pPr lvl="2"/>
            <a:r>
              <a:rPr lang="en-US" dirty="0"/>
              <a:t>What is the concentration required to burn (&gt; 0.1 kg/m</a:t>
            </a:r>
            <a:r>
              <a:rPr lang="en-US" baseline="30000" dirty="0"/>
              <a:t>3</a:t>
            </a:r>
            <a:r>
              <a:rPr lang="en-US" dirty="0"/>
              <a:t>)</a:t>
            </a:r>
          </a:p>
        </p:txBody>
      </p:sp>
      <p:sp>
        <p:nvSpPr>
          <p:cNvPr id="14" name="Content Placeholder 6">
            <a:extLst>
              <a:ext uri="{FF2B5EF4-FFF2-40B4-BE49-F238E27FC236}">
                <a16:creationId xmlns:a16="http://schemas.microsoft.com/office/drawing/2014/main" id="{611CEBD4-E69F-6CCE-0B9F-C2C74E1DB277}"/>
              </a:ext>
            </a:extLst>
          </p:cNvPr>
          <p:cNvSpPr txBox="1">
            <a:spLocks/>
          </p:cNvSpPr>
          <p:nvPr/>
        </p:nvSpPr>
        <p:spPr>
          <a:xfrm>
            <a:off x="86203" y="632836"/>
            <a:ext cx="2525324" cy="38717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A2Ls have ‘lower flammability’</a:t>
            </a:r>
          </a:p>
        </p:txBody>
      </p:sp>
      <p:sp>
        <p:nvSpPr>
          <p:cNvPr id="28" name="Content Placeholder 4">
            <a:extLst>
              <a:ext uri="{FF2B5EF4-FFF2-40B4-BE49-F238E27FC236}">
                <a16:creationId xmlns:a16="http://schemas.microsoft.com/office/drawing/2014/main" id="{707B6A8B-71AB-5591-BA60-4A5B879F8660}"/>
              </a:ext>
            </a:extLst>
          </p:cNvPr>
          <p:cNvSpPr txBox="1">
            <a:spLocks/>
          </p:cNvSpPr>
          <p:nvPr/>
        </p:nvSpPr>
        <p:spPr>
          <a:xfrm>
            <a:off x="3541769" y="669250"/>
            <a:ext cx="8699488" cy="31434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Relatively lower burning velocity &amp; heat generation</a:t>
            </a:r>
          </a:p>
        </p:txBody>
      </p:sp>
      <p:pic>
        <p:nvPicPr>
          <p:cNvPr id="29" name="Picture 28">
            <a:extLst>
              <a:ext uri="{FF2B5EF4-FFF2-40B4-BE49-F238E27FC236}">
                <a16:creationId xmlns:a16="http://schemas.microsoft.com/office/drawing/2014/main" id="{120A2939-5F33-4F44-56FD-D26A69B6E689}"/>
              </a:ext>
            </a:extLst>
          </p:cNvPr>
          <p:cNvPicPr>
            <a:picLocks noChangeAspect="1"/>
          </p:cNvPicPr>
          <p:nvPr/>
        </p:nvPicPr>
        <p:blipFill>
          <a:blip r:embed="rId3"/>
          <a:stretch>
            <a:fillRect/>
          </a:stretch>
        </p:blipFill>
        <p:spPr>
          <a:xfrm>
            <a:off x="2953411" y="1028523"/>
            <a:ext cx="6192293" cy="3231977"/>
          </a:xfrm>
          <a:prstGeom prst="rect">
            <a:avLst/>
          </a:prstGeom>
        </p:spPr>
      </p:pic>
      <p:cxnSp>
        <p:nvCxnSpPr>
          <p:cNvPr id="7" name="Straight Connector 6">
            <a:extLst>
              <a:ext uri="{FF2B5EF4-FFF2-40B4-BE49-F238E27FC236}">
                <a16:creationId xmlns:a16="http://schemas.microsoft.com/office/drawing/2014/main" id="{611D9910-4A05-58FF-A84B-910BE17509B8}"/>
              </a:ext>
            </a:extLst>
          </p:cNvPr>
          <p:cNvCxnSpPr>
            <a:cxnSpLocks/>
          </p:cNvCxnSpPr>
          <p:nvPr/>
        </p:nvCxnSpPr>
        <p:spPr>
          <a:xfrm flipV="1">
            <a:off x="2856937" y="632836"/>
            <a:ext cx="0" cy="4217142"/>
          </a:xfrm>
          <a:prstGeom prst="line">
            <a:avLst/>
          </a:prstGeom>
          <a:ln>
            <a:headEnd type="none" w="med" len="med"/>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E4D5592-F440-273B-9E42-F95DC2AF38B4}"/>
              </a:ext>
            </a:extLst>
          </p:cNvPr>
          <p:cNvSpPr/>
          <p:nvPr/>
        </p:nvSpPr>
        <p:spPr>
          <a:xfrm rot="533094">
            <a:off x="3829276" y="3259129"/>
            <a:ext cx="760458" cy="349503"/>
          </a:xfrm>
          <a:prstGeom prst="ellipse">
            <a:avLst/>
          </a:prstGeom>
          <a:ln>
            <a:solidFill>
              <a:srgbClr val="FF0000"/>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18733530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7DDA8D15-6999-F5BB-929F-838B621F7C8D}"/>
              </a:ext>
            </a:extLst>
          </p:cNvPr>
          <p:cNvPicPr>
            <a:picLocks noChangeAspect="1"/>
          </p:cNvPicPr>
          <p:nvPr/>
        </p:nvPicPr>
        <p:blipFill>
          <a:blip r:embed="rId3"/>
          <a:stretch>
            <a:fillRect/>
          </a:stretch>
        </p:blipFill>
        <p:spPr>
          <a:xfrm>
            <a:off x="2933702" y="1184943"/>
            <a:ext cx="5968254" cy="3287492"/>
          </a:xfrm>
          <a:prstGeom prst="rect">
            <a:avLst/>
          </a:prstGeom>
        </p:spPr>
      </p:pic>
      <p:sp>
        <p:nvSpPr>
          <p:cNvPr id="4" name="Title 3">
            <a:extLst>
              <a:ext uri="{FF2B5EF4-FFF2-40B4-BE49-F238E27FC236}">
                <a16:creationId xmlns:a16="http://schemas.microsoft.com/office/drawing/2014/main" id="{5DDE5697-32E9-EEB8-2E63-F1CD85E708C0}"/>
              </a:ext>
            </a:extLst>
          </p:cNvPr>
          <p:cNvSpPr>
            <a:spLocks noGrp="1"/>
          </p:cNvSpPr>
          <p:nvPr>
            <p:ph type="title"/>
          </p:nvPr>
        </p:nvSpPr>
        <p:spPr/>
        <p:txBody>
          <a:bodyPr/>
          <a:lstStyle/>
          <a:p>
            <a:r>
              <a:rPr lang="en-US"/>
              <a:t>A2L Refrigerants – How Flammable Are They?</a:t>
            </a:r>
          </a:p>
        </p:txBody>
      </p:sp>
      <p:sp>
        <p:nvSpPr>
          <p:cNvPr id="5" name="Content Placeholder 4">
            <a:extLst>
              <a:ext uri="{FF2B5EF4-FFF2-40B4-BE49-F238E27FC236}">
                <a16:creationId xmlns:a16="http://schemas.microsoft.com/office/drawing/2014/main" id="{297BEB01-79E8-1D23-074E-6C4A89913B22}"/>
              </a:ext>
            </a:extLst>
          </p:cNvPr>
          <p:cNvSpPr>
            <a:spLocks noGrp="1"/>
          </p:cNvSpPr>
          <p:nvPr>
            <p:ph sz="quarter" idx="10"/>
          </p:nvPr>
        </p:nvSpPr>
        <p:spPr>
          <a:xfrm>
            <a:off x="3518603" y="672260"/>
            <a:ext cx="8699488" cy="314349"/>
          </a:xfrm>
        </p:spPr>
        <p:txBody>
          <a:bodyPr anchor="ctr"/>
          <a:lstStyle/>
          <a:p>
            <a:r>
              <a:rPr lang="en-US" dirty="0"/>
              <a:t>More difficult to ignite / higher concentration required </a:t>
            </a:r>
          </a:p>
        </p:txBody>
      </p:sp>
      <p:sp>
        <p:nvSpPr>
          <p:cNvPr id="41" name="Content Placeholder 6">
            <a:extLst>
              <a:ext uri="{FF2B5EF4-FFF2-40B4-BE49-F238E27FC236}">
                <a16:creationId xmlns:a16="http://schemas.microsoft.com/office/drawing/2014/main" id="{1F95A4B9-36D3-4BA5-E6C5-D116041F21EA}"/>
              </a:ext>
            </a:extLst>
          </p:cNvPr>
          <p:cNvSpPr txBox="1">
            <a:spLocks/>
          </p:cNvSpPr>
          <p:nvPr/>
        </p:nvSpPr>
        <p:spPr>
          <a:xfrm>
            <a:off x="86203" y="632836"/>
            <a:ext cx="2525324" cy="38717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A2Ls have ‘lower flammability’</a:t>
            </a:r>
          </a:p>
        </p:txBody>
      </p:sp>
      <p:cxnSp>
        <p:nvCxnSpPr>
          <p:cNvPr id="42" name="Straight Connector 41">
            <a:extLst>
              <a:ext uri="{FF2B5EF4-FFF2-40B4-BE49-F238E27FC236}">
                <a16:creationId xmlns:a16="http://schemas.microsoft.com/office/drawing/2014/main" id="{0EA747B1-A131-E481-7621-8424C4B76F64}"/>
              </a:ext>
            </a:extLst>
          </p:cNvPr>
          <p:cNvCxnSpPr>
            <a:cxnSpLocks/>
          </p:cNvCxnSpPr>
          <p:nvPr/>
        </p:nvCxnSpPr>
        <p:spPr>
          <a:xfrm flipV="1">
            <a:off x="2856937" y="632836"/>
            <a:ext cx="0" cy="4217142"/>
          </a:xfrm>
          <a:prstGeom prst="line">
            <a:avLst/>
          </a:prstGeom>
          <a:ln>
            <a:headEnd type="none" w="med" len="med"/>
          </a:ln>
        </p:spPr>
        <p:style>
          <a:lnRef idx="1">
            <a:schemeClr val="dk1"/>
          </a:lnRef>
          <a:fillRef idx="0">
            <a:schemeClr val="dk1"/>
          </a:fillRef>
          <a:effectRef idx="0">
            <a:schemeClr val="dk1"/>
          </a:effectRef>
          <a:fontRef idx="minor">
            <a:schemeClr val="tx1"/>
          </a:fontRef>
        </p:style>
      </p:cxnSp>
      <p:sp>
        <p:nvSpPr>
          <p:cNvPr id="43" name="Content Placeholder 5">
            <a:extLst>
              <a:ext uri="{FF2B5EF4-FFF2-40B4-BE49-F238E27FC236}">
                <a16:creationId xmlns:a16="http://schemas.microsoft.com/office/drawing/2014/main" id="{E7995E44-BE16-2B22-5AA6-AE66EBC90B64}"/>
              </a:ext>
            </a:extLst>
          </p:cNvPr>
          <p:cNvSpPr txBox="1">
            <a:spLocks/>
          </p:cNvSpPr>
          <p:nvPr/>
        </p:nvSpPr>
        <p:spPr>
          <a:xfrm>
            <a:off x="86203" y="1159982"/>
            <a:ext cx="2386336" cy="344577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555555"/>
                </a:solidFill>
              </a:rPr>
              <a:t>Burning Velocity (S</a:t>
            </a:r>
            <a:r>
              <a:rPr lang="en-US" baseline="-25000" dirty="0">
                <a:solidFill>
                  <a:srgbClr val="555555"/>
                </a:solidFill>
              </a:rPr>
              <a:t>u</a:t>
            </a:r>
            <a:r>
              <a:rPr lang="en-US" dirty="0">
                <a:solidFill>
                  <a:srgbClr val="555555"/>
                </a:solidFill>
              </a:rPr>
              <a:t>)</a:t>
            </a:r>
          </a:p>
          <a:p>
            <a:pPr lvl="2"/>
            <a:r>
              <a:rPr lang="en-US" dirty="0"/>
              <a:t>How fast does a flame propagate (&lt;0.1 m/s)</a:t>
            </a:r>
          </a:p>
          <a:p>
            <a:r>
              <a:rPr lang="en-US" dirty="0">
                <a:solidFill>
                  <a:srgbClr val="555555"/>
                </a:solidFill>
              </a:rPr>
              <a:t>Heat of combustion (HOC)</a:t>
            </a:r>
          </a:p>
          <a:p>
            <a:pPr lvl="2"/>
            <a:r>
              <a:rPr lang="en-US" dirty="0"/>
              <a:t>How much energy is released by burning (&lt; 1900 kJ/kg)</a:t>
            </a:r>
          </a:p>
          <a:p>
            <a:r>
              <a:rPr lang="en-US" dirty="0">
                <a:solidFill>
                  <a:srgbClr val="555555"/>
                </a:solidFill>
              </a:rPr>
              <a:t>Lower Flammability Limit (LFL)</a:t>
            </a:r>
          </a:p>
          <a:p>
            <a:pPr lvl="2"/>
            <a:r>
              <a:rPr lang="en-US" dirty="0"/>
              <a:t>What is the concentration required to burn (&gt; 0.1 kg/m</a:t>
            </a:r>
            <a:r>
              <a:rPr lang="en-US" baseline="30000" dirty="0"/>
              <a:t>3</a:t>
            </a:r>
            <a:r>
              <a:rPr lang="en-US" dirty="0"/>
              <a:t>)</a:t>
            </a:r>
          </a:p>
        </p:txBody>
      </p:sp>
      <p:sp>
        <p:nvSpPr>
          <p:cNvPr id="53" name="Oval 52">
            <a:extLst>
              <a:ext uri="{FF2B5EF4-FFF2-40B4-BE49-F238E27FC236}">
                <a16:creationId xmlns:a16="http://schemas.microsoft.com/office/drawing/2014/main" id="{6DFDF460-E06F-F381-F9EA-590242A31BF7}"/>
              </a:ext>
            </a:extLst>
          </p:cNvPr>
          <p:cNvSpPr/>
          <p:nvPr/>
        </p:nvSpPr>
        <p:spPr>
          <a:xfrm rot="533094">
            <a:off x="7660077" y="1550722"/>
            <a:ext cx="1029851" cy="453886"/>
          </a:xfrm>
          <a:prstGeom prst="ellipse">
            <a:avLst/>
          </a:prstGeom>
          <a:ln>
            <a:solidFill>
              <a:srgbClr val="FF0000"/>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37664951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D021-4F38-4C3C-93C9-DE6330E5BCA1}"/>
              </a:ext>
            </a:extLst>
          </p:cNvPr>
          <p:cNvSpPr>
            <a:spLocks noGrp="1"/>
          </p:cNvSpPr>
          <p:nvPr>
            <p:ph type="title"/>
          </p:nvPr>
        </p:nvSpPr>
        <p:spPr/>
        <p:txBody>
          <a:bodyPr spcFirstLastPara="1" wrap="square" lIns="68580" tIns="34290" rIns="68580" bIns="34290" anchor="ctr" anchorCtr="0">
            <a:noAutofit/>
          </a:bodyPr>
          <a:lstStyle/>
          <a:p>
            <a:r>
              <a:rPr lang="en-US">
                <a:latin typeface="+mj-lt"/>
                <a:cs typeface="Helvetica"/>
              </a:rPr>
              <a:t>‘New’ and Legacy Refrigerant Properties</a:t>
            </a:r>
            <a:endParaRPr lang="en-US" b="0">
              <a:latin typeface="+mj-lt"/>
              <a:cs typeface="Helvetica"/>
            </a:endParaRPr>
          </a:p>
        </p:txBody>
      </p:sp>
      <p:sp>
        <p:nvSpPr>
          <p:cNvPr id="16" name="TextBox 15">
            <a:extLst>
              <a:ext uri="{FF2B5EF4-FFF2-40B4-BE49-F238E27FC236}">
                <a16:creationId xmlns:a16="http://schemas.microsoft.com/office/drawing/2014/main" id="{D12EE6E6-29DE-4415-B654-DBE951F19310}"/>
              </a:ext>
            </a:extLst>
          </p:cNvPr>
          <p:cNvSpPr txBox="1"/>
          <p:nvPr/>
        </p:nvSpPr>
        <p:spPr>
          <a:xfrm>
            <a:off x="751680" y="4220474"/>
            <a:ext cx="7777956" cy="261610"/>
          </a:xfrm>
          <a:prstGeom prst="rect">
            <a:avLst/>
          </a:prstGeom>
          <a:noFill/>
        </p:spPr>
        <p:txBody>
          <a:bodyPr wrap="square" rtlCol="0">
            <a:spAutoFit/>
          </a:bodyPr>
          <a:lstStyle/>
          <a:p>
            <a:pPr algn="just"/>
            <a:r>
              <a:rPr lang="en-US" sz="1100" i="1" dirty="0">
                <a:solidFill>
                  <a:srgbClr val="555555"/>
                </a:solidFill>
                <a:cs typeface="Helvetica" panose="020B0604020202020204" pitchFamily="34" charset="0"/>
              </a:rPr>
              <a:t>*Note: ASHRAE 34 previously listed an RCL of 49 but that value was later updated in Addendum “a” of Standard 34-2022.  </a:t>
            </a:r>
          </a:p>
        </p:txBody>
      </p:sp>
      <p:sp>
        <p:nvSpPr>
          <p:cNvPr id="22" name="Footer Placeholder 4">
            <a:extLst>
              <a:ext uri="{FF2B5EF4-FFF2-40B4-BE49-F238E27FC236}">
                <a16:creationId xmlns:a16="http://schemas.microsoft.com/office/drawing/2014/main" id="{A22F6597-777E-464A-804D-6A91C533F46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graphicFrame>
        <p:nvGraphicFramePr>
          <p:cNvPr id="4" name="Table 3">
            <a:extLst>
              <a:ext uri="{FF2B5EF4-FFF2-40B4-BE49-F238E27FC236}">
                <a16:creationId xmlns:a16="http://schemas.microsoft.com/office/drawing/2014/main" id="{E5D6CA0F-DAD5-51A0-5B6A-8C61B595C334}"/>
              </a:ext>
            </a:extLst>
          </p:cNvPr>
          <p:cNvGraphicFramePr>
            <a:graphicFrameLocks noGrp="1"/>
          </p:cNvGraphicFramePr>
          <p:nvPr>
            <p:extLst>
              <p:ext uri="{D42A27DB-BD31-4B8C-83A1-F6EECF244321}">
                <p14:modId xmlns:p14="http://schemas.microsoft.com/office/powerpoint/2010/main" val="581077935"/>
              </p:ext>
            </p:extLst>
          </p:nvPr>
        </p:nvGraphicFramePr>
        <p:xfrm>
          <a:off x="751680" y="888364"/>
          <a:ext cx="7777956" cy="3276439"/>
        </p:xfrm>
        <a:graphic>
          <a:graphicData uri="http://schemas.openxmlformats.org/drawingml/2006/table">
            <a:tbl>
              <a:tblPr/>
              <a:tblGrid>
                <a:gridCol w="939225">
                  <a:extLst>
                    <a:ext uri="{9D8B030D-6E8A-4147-A177-3AD203B41FA5}">
                      <a16:colId xmlns:a16="http://schemas.microsoft.com/office/drawing/2014/main" val="2944578307"/>
                    </a:ext>
                  </a:extLst>
                </a:gridCol>
                <a:gridCol w="983251">
                  <a:extLst>
                    <a:ext uri="{9D8B030D-6E8A-4147-A177-3AD203B41FA5}">
                      <a16:colId xmlns:a16="http://schemas.microsoft.com/office/drawing/2014/main" val="1001431781"/>
                    </a:ext>
                  </a:extLst>
                </a:gridCol>
                <a:gridCol w="748445">
                  <a:extLst>
                    <a:ext uri="{9D8B030D-6E8A-4147-A177-3AD203B41FA5}">
                      <a16:colId xmlns:a16="http://schemas.microsoft.com/office/drawing/2014/main" val="325493448"/>
                    </a:ext>
                  </a:extLst>
                </a:gridCol>
                <a:gridCol w="763120">
                  <a:extLst>
                    <a:ext uri="{9D8B030D-6E8A-4147-A177-3AD203B41FA5}">
                      <a16:colId xmlns:a16="http://schemas.microsoft.com/office/drawing/2014/main" val="232592536"/>
                    </a:ext>
                  </a:extLst>
                </a:gridCol>
                <a:gridCol w="2494816">
                  <a:extLst>
                    <a:ext uri="{9D8B030D-6E8A-4147-A177-3AD203B41FA5}">
                      <a16:colId xmlns:a16="http://schemas.microsoft.com/office/drawing/2014/main" val="560174264"/>
                    </a:ext>
                  </a:extLst>
                </a:gridCol>
                <a:gridCol w="909874">
                  <a:extLst>
                    <a:ext uri="{9D8B030D-6E8A-4147-A177-3AD203B41FA5}">
                      <a16:colId xmlns:a16="http://schemas.microsoft.com/office/drawing/2014/main" val="3762189513"/>
                    </a:ext>
                  </a:extLst>
                </a:gridCol>
                <a:gridCol w="939225">
                  <a:extLst>
                    <a:ext uri="{9D8B030D-6E8A-4147-A177-3AD203B41FA5}">
                      <a16:colId xmlns:a16="http://schemas.microsoft.com/office/drawing/2014/main" val="2500754251"/>
                    </a:ext>
                  </a:extLst>
                </a:gridCol>
              </a:tblGrid>
              <a:tr h="625024">
                <a:tc>
                  <a:txBody>
                    <a:bodyPr/>
                    <a:lstStyle/>
                    <a:p>
                      <a:pPr algn="ctr" rtl="0" fontAlgn="ctr"/>
                      <a:r>
                        <a:rPr lang="en-US" sz="1100" b="1" i="0" u="none" strike="noStrike">
                          <a:solidFill>
                            <a:srgbClr val="FFFFFF"/>
                          </a:solidFill>
                          <a:effectLst/>
                          <a:latin typeface="Calibri" panose="020F0502020204030204" pitchFamily="34" charset="0"/>
                        </a:rPr>
                        <a:t>Refrigerant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ASHRAE 34 Classification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GWP100 (AR4)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RCL</a:t>
                      </a:r>
                    </a:p>
                    <a:p>
                      <a:pPr algn="ctr" rtl="0" fontAlgn="ctr"/>
                      <a:r>
                        <a:rPr lang="en-US" sz="1100" b="1" i="0" u="none" strike="noStrike">
                          <a:solidFill>
                            <a:srgbClr val="FFFFFF"/>
                          </a:solidFill>
                          <a:effectLst/>
                          <a:latin typeface="Calibri" panose="020F0502020204030204" pitchFamily="34" charset="0"/>
                        </a:rPr>
                        <a:t>(g/m³)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Composition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Efficiency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Calibri" panose="020F0502020204030204" pitchFamily="34" charset="0"/>
                        </a:rPr>
                        <a:t>Capacity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43433663"/>
                  </a:ext>
                </a:extLst>
              </a:tr>
              <a:tr h="203955">
                <a:tc gridSpan="7">
                  <a:txBody>
                    <a:bodyPr/>
                    <a:lstStyle/>
                    <a:p>
                      <a:pPr algn="l" rtl="0" fontAlgn="ctr"/>
                      <a:r>
                        <a:rPr lang="en-US" sz="1100" b="1" i="0" u="none" strike="noStrike">
                          <a:solidFill>
                            <a:srgbClr val="FFFFFF"/>
                          </a:solidFill>
                          <a:effectLst/>
                          <a:latin typeface="Calibri" panose="020F0502020204030204" pitchFamily="34" charset="0"/>
                        </a:rPr>
                        <a:t>R-410A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93616281"/>
                  </a:ext>
                </a:extLst>
              </a:tr>
              <a:tr h="203955">
                <a:tc>
                  <a:txBody>
                    <a:bodyPr/>
                    <a:lstStyle/>
                    <a:p>
                      <a:pPr algn="l" rtl="0" fontAlgn="b"/>
                      <a:r>
                        <a:rPr lang="en-US" sz="1100" b="0" i="0" u="none" strike="noStrike">
                          <a:solidFill>
                            <a:srgbClr val="000000"/>
                          </a:solidFill>
                          <a:effectLst/>
                          <a:latin typeface="Calibri" panose="020F0502020204030204" pitchFamily="34" charset="0"/>
                        </a:rPr>
                        <a:t>R-410A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Calibri" panose="020F050202020403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50% R32 / 50% R125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474049"/>
                  </a:ext>
                </a:extLst>
              </a:tr>
              <a:tr h="203955">
                <a:tc>
                  <a:txBody>
                    <a:bodyPr/>
                    <a:lstStyle/>
                    <a:p>
                      <a:pPr algn="l" rtl="0" fontAlgn="b"/>
                      <a:r>
                        <a:rPr lang="en-US" sz="1100" b="0" i="0" u="none" strike="noStrike">
                          <a:solidFill>
                            <a:srgbClr val="000000"/>
                          </a:solidFill>
                          <a:effectLst/>
                          <a:latin typeface="Calibri" panose="020F0502020204030204" pitchFamily="34" charset="0"/>
                        </a:rPr>
                        <a:t>R-32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Calibri" panose="020F050202020403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92655530"/>
                  </a:ext>
                </a:extLst>
              </a:tr>
              <a:tr h="203955">
                <a:tc>
                  <a:txBody>
                    <a:bodyPr/>
                    <a:lstStyle/>
                    <a:p>
                      <a:pPr algn="l" rtl="0" fontAlgn="b"/>
                      <a:r>
                        <a:rPr lang="en-US" sz="1100" b="0" i="0" u="none" strike="noStrike">
                          <a:solidFill>
                            <a:srgbClr val="000000"/>
                          </a:solidFill>
                          <a:effectLst/>
                          <a:latin typeface="Calibri" panose="020F0502020204030204" pitchFamily="34" charset="0"/>
                        </a:rPr>
                        <a:t>R-454B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Calibri" panose="020F050202020403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 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68.9% R32 / 31.1% R1234yf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564393729"/>
                  </a:ext>
                </a:extLst>
              </a:tr>
              <a:tr h="203955">
                <a:tc gridSpan="7">
                  <a:txBody>
                    <a:bodyPr/>
                    <a:lstStyle/>
                    <a:p>
                      <a:pPr algn="l" rtl="0" fontAlgn="ctr"/>
                      <a:r>
                        <a:rPr lang="en-US" sz="1100" b="1" i="0" u="none" strike="noStrike">
                          <a:solidFill>
                            <a:srgbClr val="FFFFFF"/>
                          </a:solidFill>
                          <a:effectLst/>
                          <a:latin typeface="Calibri" panose="020F0502020204030204" pitchFamily="34" charset="0"/>
                        </a:rPr>
                        <a:t>R-134a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4639441"/>
                  </a:ext>
                </a:extLst>
              </a:tr>
              <a:tr h="203955">
                <a:tc>
                  <a:txBody>
                    <a:bodyPr/>
                    <a:lstStyle/>
                    <a:p>
                      <a:pPr algn="l" rtl="0" fontAlgn="b"/>
                      <a:r>
                        <a:rPr lang="en-US" sz="1100" b="0" i="0" u="none" strike="noStrike">
                          <a:solidFill>
                            <a:srgbClr val="000000"/>
                          </a:solidFill>
                          <a:effectLst/>
                          <a:latin typeface="Calibri" panose="020F0502020204030204" pitchFamily="34" charset="0"/>
                        </a:rPr>
                        <a:t>R-134a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Calibri" panose="020F050202020403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1430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392786"/>
                  </a:ext>
                </a:extLst>
              </a:tr>
              <a:tr h="203955">
                <a:tc>
                  <a:txBody>
                    <a:bodyPr/>
                    <a:lstStyle/>
                    <a:p>
                      <a:pPr algn="l" rtl="0" fontAlgn="b"/>
                      <a:r>
                        <a:rPr lang="en-US" sz="1100" b="0" i="0" u="none" strike="noStrike">
                          <a:solidFill>
                            <a:srgbClr val="000000"/>
                          </a:solidFill>
                          <a:effectLst/>
                          <a:latin typeface="Calibri" panose="020F0502020204030204" pitchFamily="34" charset="0"/>
                        </a:rPr>
                        <a:t>R-513A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Calibri" panose="020F050202020403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631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44% R134a / 56% R1234yf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688002000"/>
                  </a:ext>
                </a:extLst>
              </a:tr>
              <a:tr h="203955">
                <a:tc>
                  <a:txBody>
                    <a:bodyPr/>
                    <a:lstStyle/>
                    <a:p>
                      <a:pPr algn="l" rtl="0" fontAlgn="b"/>
                      <a:r>
                        <a:rPr lang="en-US" sz="1100" b="0" i="0" u="none" strike="noStrike">
                          <a:solidFill>
                            <a:srgbClr val="000000"/>
                          </a:solidFill>
                          <a:effectLst/>
                          <a:latin typeface="Calibri" panose="020F0502020204030204" pitchFamily="34" charset="0"/>
                        </a:rPr>
                        <a:t>R-515B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Calibri" panose="020F050202020403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293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pt-BR" sz="1100" b="0" i="0" u="none" strike="noStrike">
                          <a:solidFill>
                            <a:srgbClr val="000000"/>
                          </a:solidFill>
                          <a:effectLst/>
                          <a:latin typeface="Calibri" panose="020F0502020204030204" pitchFamily="34" charset="0"/>
                        </a:rPr>
                        <a:t>91.1% R1234ze(E) / 8.9% R227ea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569618188"/>
                  </a:ext>
                </a:extLst>
              </a:tr>
              <a:tr h="203955">
                <a:tc>
                  <a:txBody>
                    <a:bodyPr/>
                    <a:lstStyle/>
                    <a:p>
                      <a:pPr algn="l" rtl="0" fontAlgn="b"/>
                      <a:r>
                        <a:rPr lang="en-US" sz="1100" b="0" i="0" u="none" strike="noStrike">
                          <a:solidFill>
                            <a:srgbClr val="000000"/>
                          </a:solidFill>
                          <a:effectLst/>
                          <a:latin typeface="Calibri" panose="020F0502020204030204" pitchFamily="34" charset="0"/>
                        </a:rPr>
                        <a:t>R-1234ze(E)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Calibri" panose="020F050202020403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580641383"/>
                  </a:ext>
                </a:extLst>
              </a:tr>
              <a:tr h="203955">
                <a:tc gridSpan="7">
                  <a:txBody>
                    <a:bodyPr/>
                    <a:lstStyle/>
                    <a:p>
                      <a:pPr algn="l" rtl="0" fontAlgn="ctr"/>
                      <a:r>
                        <a:rPr lang="en-US" sz="1100" b="1" i="0" u="none" strike="noStrike">
                          <a:solidFill>
                            <a:srgbClr val="FFFFFF"/>
                          </a:solidFill>
                          <a:effectLst/>
                          <a:latin typeface="Calibri" panose="020F0502020204030204" pitchFamily="34" charset="0"/>
                        </a:rPr>
                        <a:t>R-123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5319871"/>
                  </a:ext>
                </a:extLst>
              </a:tr>
              <a:tr h="203955">
                <a:tc>
                  <a:txBody>
                    <a:bodyPr/>
                    <a:lstStyle/>
                    <a:p>
                      <a:pPr algn="l" rtl="0" fontAlgn="b"/>
                      <a:r>
                        <a:rPr lang="en-US" sz="1100" b="0" i="0" u="none" strike="noStrike">
                          <a:solidFill>
                            <a:srgbClr val="000000"/>
                          </a:solidFill>
                          <a:effectLst/>
                          <a:latin typeface="Calibri" panose="020F0502020204030204" pitchFamily="34" charset="0"/>
                        </a:rPr>
                        <a:t>R-123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Calibri" panose="020F0502020204030204" pitchFamily="34" charset="0"/>
                        </a:rPr>
                        <a:t>B1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661205"/>
                  </a:ext>
                </a:extLst>
              </a:tr>
              <a:tr h="203955">
                <a:tc>
                  <a:txBody>
                    <a:bodyPr/>
                    <a:lstStyle/>
                    <a:p>
                      <a:pPr algn="l" rtl="0" fontAlgn="b"/>
                      <a:r>
                        <a:rPr lang="en-US" sz="1100" b="0" i="0" u="none" strike="noStrike">
                          <a:solidFill>
                            <a:srgbClr val="000000"/>
                          </a:solidFill>
                          <a:effectLst/>
                          <a:latin typeface="Calibri" panose="020F0502020204030204" pitchFamily="34" charset="0"/>
                        </a:rPr>
                        <a:t>R-1233zd(E)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Calibri" panose="020F050202020403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Aptos" panose="020B0004020202020204" pitchFamily="34" charset="0"/>
                        </a:rPr>
                        <a:t>~</a:t>
                      </a:r>
                      <a:r>
                        <a:rPr lang="en-US" sz="1100" b="0" i="0" u="none" strike="noStrike">
                          <a:solidFill>
                            <a:srgbClr val="000000"/>
                          </a:solidFill>
                          <a:effectLst/>
                          <a:latin typeface="Calibri" panose="020F0502020204030204" pitchFamily="34" charset="0"/>
                        </a:rPr>
                        <a:t>1</a:t>
                      </a:r>
                      <a:endParaRPr lang="en-US" sz="1100" b="0" i="0" u="none" strike="noStrike">
                        <a:solidFill>
                          <a:srgbClr val="000000"/>
                        </a:solidFill>
                        <a:effectLst/>
                        <a:latin typeface="Aptos"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15562610"/>
                  </a:ext>
                </a:extLst>
              </a:tr>
              <a:tr h="203955">
                <a:tc>
                  <a:txBody>
                    <a:bodyPr/>
                    <a:lstStyle/>
                    <a:p>
                      <a:pPr algn="l" rtl="0" fontAlgn="b"/>
                      <a:r>
                        <a:rPr lang="en-US" sz="1100" b="0" i="0" u="none" strike="noStrike">
                          <a:solidFill>
                            <a:srgbClr val="000000"/>
                          </a:solidFill>
                          <a:effectLst/>
                          <a:latin typeface="Calibri" panose="020F0502020204030204" pitchFamily="34" charset="0"/>
                        </a:rPr>
                        <a:t>R-514A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100" b="0" i="0" u="none" strike="noStrike">
                          <a:solidFill>
                            <a:srgbClr val="000000"/>
                          </a:solidFill>
                          <a:effectLst/>
                          <a:latin typeface="Calibri" panose="020F0502020204030204" pitchFamily="34" charset="0"/>
                        </a:rPr>
                        <a:t>B1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Aptos" panose="020B0004020202020204" pitchFamily="34" charset="0"/>
                        </a:rPr>
                        <a:t>~</a:t>
                      </a:r>
                      <a:r>
                        <a:rPr lang="en-US" sz="1100" b="0" i="0" u="none" strike="noStrike">
                          <a:solidFill>
                            <a:srgbClr val="000000"/>
                          </a:solidFill>
                          <a:effectLst/>
                          <a:latin typeface="Calibri" panose="020F0502020204030204" pitchFamily="34" charset="0"/>
                        </a:rPr>
                        <a:t>2</a:t>
                      </a:r>
                      <a:endParaRPr lang="en-US" sz="1100" b="0" i="0" u="none" strike="noStrike">
                        <a:solidFill>
                          <a:srgbClr val="000000"/>
                        </a:solidFill>
                        <a:effectLst/>
                        <a:latin typeface="Aptos"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pt-BR" sz="1100" b="0" i="0" u="none" strike="noStrike">
                          <a:solidFill>
                            <a:srgbClr val="000000"/>
                          </a:solidFill>
                          <a:effectLst/>
                          <a:latin typeface="Calibri" panose="020F0502020204030204" pitchFamily="34" charset="0"/>
                        </a:rPr>
                        <a:t>74.7%</a:t>
                      </a:r>
                      <a:r>
                        <a:rPr lang="pt-BR" sz="1050" b="0" i="0" u="none" strike="noStrike">
                          <a:solidFill>
                            <a:srgbClr val="000000"/>
                          </a:solidFill>
                          <a:effectLst/>
                          <a:latin typeface="Calibri" panose="020F0502020204030204" pitchFamily="34" charset="0"/>
                        </a:rPr>
                        <a:t> R1336mzz(Z) </a:t>
                      </a:r>
                      <a:r>
                        <a:rPr lang="pt-BR" sz="1100" b="0" i="0" u="none" strike="noStrike">
                          <a:solidFill>
                            <a:srgbClr val="000000"/>
                          </a:solidFill>
                          <a:effectLst/>
                          <a:latin typeface="Calibri" panose="020F0502020204030204" pitchFamily="34" charset="0"/>
                        </a:rPr>
                        <a:t>/ 25.3%</a:t>
                      </a:r>
                      <a:r>
                        <a:rPr lang="pt-BR" sz="1050" b="0" i="0" u="none" strike="noStrike">
                          <a:solidFill>
                            <a:srgbClr val="000000"/>
                          </a:solidFill>
                          <a:effectLst/>
                          <a:latin typeface="Calibri" panose="020F0502020204030204" pitchFamily="34" charset="0"/>
                        </a:rPr>
                        <a:t> R1130(E)</a:t>
                      </a:r>
                      <a:endParaRPr lang="pt-B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772021399"/>
                  </a:ext>
                </a:extLst>
              </a:tr>
            </a:tbl>
          </a:graphicData>
        </a:graphic>
      </p:graphicFrame>
    </p:spTree>
    <p:extLst>
      <p:ext uri="{BB962C8B-B14F-4D97-AF65-F5344CB8AC3E}">
        <p14:creationId xmlns:p14="http://schemas.microsoft.com/office/powerpoint/2010/main" val="30330946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F79F4-9673-90A2-5618-92187E3C73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E3F1AE-6A4C-5ABC-8FFD-B6751B1BE1DB}"/>
              </a:ext>
            </a:extLst>
          </p:cNvPr>
          <p:cNvSpPr>
            <a:spLocks noGrp="1"/>
          </p:cNvSpPr>
          <p:nvPr>
            <p:ph type="title"/>
          </p:nvPr>
        </p:nvSpPr>
        <p:spPr/>
        <p:txBody>
          <a:bodyPr>
            <a:noAutofit/>
          </a:bodyPr>
          <a:lstStyle/>
          <a:p>
            <a:r>
              <a:rPr lang="en-US"/>
              <a:t>Agenda</a:t>
            </a:r>
          </a:p>
        </p:txBody>
      </p:sp>
      <p:sp>
        <p:nvSpPr>
          <p:cNvPr id="2" name="Content Placeholder 1">
            <a:extLst>
              <a:ext uri="{FF2B5EF4-FFF2-40B4-BE49-F238E27FC236}">
                <a16:creationId xmlns:a16="http://schemas.microsoft.com/office/drawing/2014/main" id="{AD7E00AB-57C2-8DF2-5A7E-4BEF18312C74}"/>
              </a:ext>
            </a:extLst>
          </p:cNvPr>
          <p:cNvSpPr>
            <a:spLocks noGrp="1"/>
          </p:cNvSpPr>
          <p:nvPr>
            <p:ph sz="quarter" idx="18"/>
          </p:nvPr>
        </p:nvSpPr>
        <p:spPr>
          <a:xfrm>
            <a:off x="563106" y="723568"/>
            <a:ext cx="9057972" cy="3943847"/>
          </a:xfrm>
        </p:spPr>
        <p:txBody>
          <a:bodyPr>
            <a:normAutofit/>
          </a:bodyPr>
          <a:lstStyle/>
          <a:p>
            <a:pPr marL="0" indent="0">
              <a:spcAft>
                <a:spcPts val="1200"/>
              </a:spcAft>
              <a:buNone/>
            </a:pPr>
            <a:r>
              <a:rPr lang="en-US" sz="1600" b="1" dirty="0"/>
              <a:t>Address common questions:</a:t>
            </a:r>
          </a:p>
          <a:p>
            <a:pPr>
              <a:spcAft>
                <a:spcPts val="1200"/>
              </a:spcAft>
            </a:pPr>
            <a:r>
              <a:rPr lang="en-US" sz="1600" b="0" dirty="0">
                <a:solidFill>
                  <a:schemeClr val="bg1">
                    <a:lumMod val="75000"/>
                  </a:schemeClr>
                </a:solidFill>
              </a:rPr>
              <a:t>Regulations and standards driving changes for equipment</a:t>
            </a:r>
          </a:p>
          <a:p>
            <a:pPr>
              <a:spcAft>
                <a:spcPts val="1200"/>
              </a:spcAft>
            </a:pPr>
            <a:r>
              <a:rPr lang="en-US" sz="1600" dirty="0">
                <a:solidFill>
                  <a:schemeClr val="bg1">
                    <a:lumMod val="75000"/>
                  </a:schemeClr>
                </a:solidFill>
              </a:rPr>
              <a:t>A2Ls can be used today</a:t>
            </a:r>
          </a:p>
          <a:p>
            <a:pPr>
              <a:spcAft>
                <a:spcPts val="1200"/>
              </a:spcAft>
            </a:pPr>
            <a:r>
              <a:rPr lang="en-US" sz="1600" b="0" dirty="0">
                <a:solidFill>
                  <a:schemeClr val="bg1">
                    <a:lumMod val="75000"/>
                  </a:schemeClr>
                </a:solidFill>
              </a:rPr>
              <a:t>What is being done to ensure A2L refrigerants can be safely used?</a:t>
            </a:r>
          </a:p>
          <a:p>
            <a:pPr>
              <a:spcAft>
                <a:spcPts val="1200"/>
              </a:spcAft>
            </a:pPr>
            <a:r>
              <a:rPr lang="en-US" sz="1600" b="0" dirty="0">
                <a:solidFill>
                  <a:srgbClr val="040404"/>
                </a:solidFill>
              </a:rPr>
              <a:t>What do I need to do to prepare?</a:t>
            </a:r>
          </a:p>
          <a:p>
            <a:pPr lvl="2">
              <a:spcAft>
                <a:spcPts val="1200"/>
              </a:spcAft>
            </a:pPr>
            <a:r>
              <a:rPr lang="en-US" sz="1600" b="0" dirty="0">
                <a:solidFill>
                  <a:srgbClr val="040404"/>
                </a:solidFill>
              </a:rPr>
              <a:t>Design requirements</a:t>
            </a:r>
          </a:p>
          <a:p>
            <a:pPr lvl="2">
              <a:spcAft>
                <a:spcPts val="1200"/>
              </a:spcAft>
            </a:pPr>
            <a:r>
              <a:rPr lang="en-US" sz="1600" b="0" dirty="0">
                <a:solidFill>
                  <a:srgbClr val="040404"/>
                </a:solidFill>
              </a:rPr>
              <a:t>Refrigerant detection</a:t>
            </a:r>
            <a:r>
              <a:rPr lang="en-US" sz="1600" dirty="0">
                <a:solidFill>
                  <a:srgbClr val="040404"/>
                </a:solidFill>
              </a:rPr>
              <a:t> / control signals </a:t>
            </a:r>
          </a:p>
          <a:p>
            <a:pPr lvl="2">
              <a:spcAft>
                <a:spcPts val="1200"/>
              </a:spcAft>
            </a:pPr>
            <a:r>
              <a:rPr lang="en-US" sz="1600" b="0" dirty="0">
                <a:solidFill>
                  <a:srgbClr val="040404"/>
                </a:solidFill>
              </a:rPr>
              <a:t>Ventilation</a:t>
            </a:r>
          </a:p>
          <a:p>
            <a:pPr lvl="2">
              <a:spcAft>
                <a:spcPts val="1200"/>
              </a:spcAft>
            </a:pPr>
            <a:r>
              <a:rPr lang="en-US" sz="1600" dirty="0">
                <a:solidFill>
                  <a:srgbClr val="040404"/>
                </a:solidFill>
              </a:rPr>
              <a:t>Refrigerant piping</a:t>
            </a:r>
            <a:endParaRPr lang="en-US" sz="1600" b="0" dirty="0">
              <a:solidFill>
                <a:srgbClr val="040404"/>
              </a:solidFill>
            </a:endParaRPr>
          </a:p>
        </p:txBody>
      </p:sp>
      <p:sp>
        <p:nvSpPr>
          <p:cNvPr id="7" name="Footer Placeholder 4">
            <a:extLst>
              <a:ext uri="{FF2B5EF4-FFF2-40B4-BE49-F238E27FC236}">
                <a16:creationId xmlns:a16="http://schemas.microsoft.com/office/drawing/2014/main" id="{22941535-2079-024C-03F5-F10258A0DBFF}"/>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1225366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15-2022</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p:txBody>
          <a:bodyPr/>
          <a:lstStyle/>
          <a:p>
            <a:r>
              <a:rPr lang="en-US" dirty="0"/>
              <a:t>Safety Standard for Refrigeration Systems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3" y="1165978"/>
            <a:ext cx="4999046" cy="3445779"/>
          </a:xfrm>
        </p:spPr>
        <p:txBody>
          <a:bodyPr/>
          <a:lstStyle/>
          <a:p>
            <a:pPr marL="0" indent="0">
              <a:buNone/>
            </a:pPr>
            <a:r>
              <a:rPr lang="en-US" dirty="0"/>
              <a:t>ASHRAE Standard 15 specifies requirements for the safe design, construction, installation, and operation of refrigeration systems. </a:t>
            </a:r>
          </a:p>
          <a:p>
            <a:r>
              <a:rPr lang="en-US" dirty="0"/>
              <a:t>Changes to </a:t>
            </a:r>
            <a:r>
              <a:rPr lang="en-US" b="1" dirty="0"/>
              <a:t>refrigerant use restrictions</a:t>
            </a:r>
            <a:r>
              <a:rPr lang="en-US" dirty="0"/>
              <a:t>, especially for A2Ls</a:t>
            </a:r>
          </a:p>
          <a:p>
            <a:r>
              <a:rPr lang="en-US" dirty="0"/>
              <a:t>Refrigerant overpressure protection and </a:t>
            </a:r>
            <a:r>
              <a:rPr lang="en-US" b="1" dirty="0"/>
              <a:t>piping</a:t>
            </a:r>
          </a:p>
          <a:p>
            <a:r>
              <a:rPr lang="en-US" dirty="0"/>
              <a:t>Volume and </a:t>
            </a:r>
            <a:r>
              <a:rPr lang="en-US" b="1" dirty="0"/>
              <a:t>refrigerant charge limit </a:t>
            </a:r>
            <a:r>
              <a:rPr lang="en-US" dirty="0"/>
              <a:t>calculations</a:t>
            </a:r>
          </a:p>
          <a:p>
            <a:r>
              <a:rPr lang="en-US" b="1" dirty="0"/>
              <a:t>Refrigerant detector</a:t>
            </a:r>
            <a:r>
              <a:rPr lang="en-US" dirty="0"/>
              <a:t>/detection and mitigation actions</a:t>
            </a:r>
          </a:p>
          <a:p>
            <a:r>
              <a:rPr lang="en-US" dirty="0"/>
              <a:t>Machinery room requirements</a:t>
            </a:r>
          </a:p>
        </p:txBody>
      </p:sp>
      <p:pic>
        <p:nvPicPr>
          <p:cNvPr id="9" name="Picture 8">
            <a:extLst>
              <a:ext uri="{FF2B5EF4-FFF2-40B4-BE49-F238E27FC236}">
                <a16:creationId xmlns:a16="http://schemas.microsoft.com/office/drawing/2014/main" id="{6E303831-F5C3-A608-A1BC-9C0A30308665}"/>
              </a:ext>
            </a:extLst>
          </p:cNvPr>
          <p:cNvPicPr>
            <a:picLocks noChangeAspect="1"/>
          </p:cNvPicPr>
          <p:nvPr/>
        </p:nvPicPr>
        <p:blipFill>
          <a:blip r:embed="rId2"/>
          <a:stretch>
            <a:fillRect/>
          </a:stretch>
        </p:blipFill>
        <p:spPr>
          <a:xfrm>
            <a:off x="5649685" y="756357"/>
            <a:ext cx="3170036" cy="4114800"/>
          </a:xfrm>
          <a:prstGeom prst="rect">
            <a:avLst/>
          </a:prstGeom>
          <a:noFill/>
          <a:effectLst>
            <a:glow rad="139700">
              <a:schemeClr val="accent1">
                <a:satMod val="175000"/>
                <a:alpha val="40000"/>
              </a:schemeClr>
            </a:glow>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6A0E9AE0-03B0-FB8C-7B04-76CB7A39F41D}"/>
              </a:ext>
            </a:extLst>
          </p:cNvPr>
          <p:cNvSpPr txBox="1"/>
          <p:nvPr/>
        </p:nvSpPr>
        <p:spPr>
          <a:xfrm>
            <a:off x="351495" y="4409492"/>
            <a:ext cx="3465871" cy="461665"/>
          </a:xfrm>
          <a:prstGeom prst="rect">
            <a:avLst/>
          </a:prstGeom>
          <a:noFill/>
        </p:spPr>
        <p:txBody>
          <a:bodyPr wrap="square" rtlCol="0">
            <a:spAutoFit/>
          </a:bodyPr>
          <a:lstStyle/>
          <a:p>
            <a:r>
              <a:rPr lang="en-US" sz="1200"/>
              <a:t>ASHRAE web site has errata sheet corrections and interpretations. Download them.</a:t>
            </a:r>
          </a:p>
        </p:txBody>
      </p:sp>
    </p:spTree>
    <p:extLst>
      <p:ext uri="{BB962C8B-B14F-4D97-AF65-F5344CB8AC3E}">
        <p14:creationId xmlns:p14="http://schemas.microsoft.com/office/powerpoint/2010/main" val="4411562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Disclaimer</a:t>
            </a:r>
          </a:p>
        </p:txBody>
      </p:sp>
      <p:sp>
        <p:nvSpPr>
          <p:cNvPr id="4" name="Content Placeholder 1">
            <a:extLst>
              <a:ext uri="{FF2B5EF4-FFF2-40B4-BE49-F238E27FC236}">
                <a16:creationId xmlns:a16="http://schemas.microsoft.com/office/drawing/2014/main" id="{40FC5AE3-72E3-CA4B-0C53-1D939258EB8C}"/>
              </a:ext>
            </a:extLst>
          </p:cNvPr>
          <p:cNvSpPr txBox="1">
            <a:spLocks/>
          </p:cNvSpPr>
          <p:nvPr/>
        </p:nvSpPr>
        <p:spPr>
          <a:xfrm>
            <a:off x="412031" y="888525"/>
            <a:ext cx="8175378" cy="3817946"/>
          </a:xfrm>
          <a:prstGeom prst="rect">
            <a:avLst/>
          </a:prstGeom>
        </p:spPr>
        <p:txBody>
          <a:bodyPr>
            <a:normAutofit fontScale="85000" lnSpcReduction="20000"/>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Aft>
                <a:spcPts val="1200"/>
              </a:spcAft>
              <a:buClr>
                <a:srgbClr val="00B0F0"/>
              </a:buClr>
              <a:buFont typeface="Arial" panose="020B0604020202020204" pitchFamily="34" charset="0"/>
              <a:buChar char="•"/>
            </a:pPr>
            <a:r>
              <a:rPr lang="en-US" sz="1600" b="0" dirty="0">
                <a:solidFill>
                  <a:schemeClr val="tx1"/>
                </a:solidFill>
              </a:rPr>
              <a:t>The content in these materials is copyrighted by Daikin Applied Americas Inc. (Daikin Applied) and cannot be used without the express written permission of Daikin Applied.  This training, along with the related materials, is for educational purposes and is only for the persons attending the training. It is not intended to provide legal or technical advice and does not replace independent professional judgment. While all information in the training materials is provided in good faith, Daikin Applied makes no representation or warranty of any kind, express or implied, regarding the accuracy, adequacy, validity, reliability, availability, or completeness of any information in the training materials. Under no circumstance shall Daikin Applied have any liability to you or any other party for any loss or damage of any kind incurred as a result of the use of the training materials or reliance on any information provided in the training materials. Your use of the training materials and your reliance on any information in the training materials is solely at your own risk. The ultimate responsibility is on the engineer of record to ensure the design complies with all applicable codes and regulations.</a:t>
            </a:r>
          </a:p>
          <a:p>
            <a:pPr marL="285750" indent="-285750">
              <a:spcAft>
                <a:spcPts val="1200"/>
              </a:spcAft>
              <a:buClr>
                <a:srgbClr val="00B0F0"/>
              </a:buClr>
              <a:buFont typeface="Arial" panose="020B0604020202020204" pitchFamily="34" charset="0"/>
              <a:buChar char="•"/>
            </a:pPr>
            <a:r>
              <a:rPr lang="en-US" sz="1600" b="0" dirty="0">
                <a:solidFill>
                  <a:schemeClr val="tx1"/>
                </a:solidFill>
              </a:rPr>
              <a:t>Always consult your state &amp; local codes, which may take precedence over standards like ASHRAE Standards 15, 34, or other standards which vary in adoption, complete or partial, by state.  Also note that a state may adopt a different year of the standard than the latest version.</a:t>
            </a:r>
          </a:p>
          <a:p>
            <a:pPr marL="285750" indent="-285750">
              <a:spcAft>
                <a:spcPts val="1200"/>
              </a:spcAft>
              <a:buClr>
                <a:srgbClr val="00B0F0"/>
              </a:buClr>
              <a:buFont typeface="Arial" panose="020B0604020202020204" pitchFamily="34" charset="0"/>
              <a:buChar char="•"/>
            </a:pPr>
            <a:r>
              <a:rPr lang="en-US" sz="1600" b="0" dirty="0">
                <a:solidFill>
                  <a:schemeClr val="tx1"/>
                </a:solidFill>
              </a:rPr>
              <a:t>The local Authority Having Jurisdiction (AHJ) has the final authority in interpreting code requirements.  When in doubt, contact the AHJ. </a:t>
            </a:r>
          </a:p>
        </p:txBody>
      </p:sp>
    </p:spTree>
    <p:extLst>
      <p:ext uri="{BB962C8B-B14F-4D97-AF65-F5344CB8AC3E}">
        <p14:creationId xmlns:p14="http://schemas.microsoft.com/office/powerpoint/2010/main" val="17753108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How Will ASHRAE 15-2022 Requirements Impact You?</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6" y="722458"/>
            <a:ext cx="4959714" cy="4032422"/>
          </a:xfrm>
        </p:spPr>
        <p:txBody>
          <a:bodyPr/>
          <a:lstStyle/>
          <a:p>
            <a:pPr marL="6350" lvl="1" indent="0">
              <a:buNone/>
            </a:pPr>
            <a:r>
              <a:rPr lang="en-US" b="1" dirty="0"/>
              <a:t>System Design </a:t>
            </a:r>
          </a:p>
          <a:p>
            <a:pPr lvl="1"/>
            <a:r>
              <a:rPr lang="en-US" dirty="0"/>
              <a:t>Unit refrigerant charge must be checked against the volume of the spaces it serves </a:t>
            </a:r>
          </a:p>
          <a:p>
            <a:pPr lvl="2"/>
            <a:r>
              <a:rPr lang="en-US" dirty="0"/>
              <a:t>Differs by occupancy type and refrigerant safety group</a:t>
            </a:r>
          </a:p>
          <a:p>
            <a:pPr lvl="2"/>
            <a:r>
              <a:rPr lang="en-US" dirty="0"/>
              <a:t>Both occupied and non-occupied spaces for A2Ls</a:t>
            </a:r>
          </a:p>
          <a:p>
            <a:pPr lvl="2"/>
            <a:r>
              <a:rPr lang="en-US" dirty="0"/>
              <a:t>Spaces with refrigerant piping must be included (some exceptions apply)</a:t>
            </a:r>
          </a:p>
          <a:p>
            <a:pPr lvl="1"/>
            <a:r>
              <a:rPr lang="en-US" dirty="0"/>
              <a:t>Restrictions on type of system or refrigerant used in certain areas </a:t>
            </a:r>
          </a:p>
          <a:p>
            <a:pPr lvl="2"/>
            <a:r>
              <a:rPr lang="en-US" dirty="0"/>
              <a:t>E.g. lobbies, public corridors</a:t>
            </a:r>
          </a:p>
          <a:p>
            <a:pPr lvl="1"/>
            <a:r>
              <a:rPr lang="en-US" dirty="0"/>
              <a:t>Refrigerant piping that passes through spaces may require special testing and/or construction</a:t>
            </a:r>
          </a:p>
        </p:txBody>
      </p:sp>
      <p:pic>
        <p:nvPicPr>
          <p:cNvPr id="6" name="Picture 5" descr="Break area in corporate office building">
            <a:extLst>
              <a:ext uri="{FF2B5EF4-FFF2-40B4-BE49-F238E27FC236}">
                <a16:creationId xmlns:a16="http://schemas.microsoft.com/office/drawing/2014/main" id="{6284701B-2EE6-7200-826B-6811834103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5725" y="721401"/>
            <a:ext cx="2953105" cy="1968736"/>
          </a:xfrm>
          <a:prstGeom prst="rect">
            <a:avLst/>
          </a:prstGeom>
        </p:spPr>
      </p:pic>
      <p:pic>
        <p:nvPicPr>
          <p:cNvPr id="8" name="Picture 7" descr="Hospital bed in a room">
            <a:extLst>
              <a:ext uri="{FF2B5EF4-FFF2-40B4-BE49-F238E27FC236}">
                <a16:creationId xmlns:a16="http://schemas.microsoft.com/office/drawing/2014/main" id="{CD761703-DF91-2839-66B9-9E82F1335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725" y="2994415"/>
            <a:ext cx="2953105" cy="1971675"/>
          </a:xfrm>
          <a:prstGeom prst="rect">
            <a:avLst/>
          </a:prstGeom>
        </p:spPr>
      </p:pic>
      <p:sp>
        <p:nvSpPr>
          <p:cNvPr id="9" name="TextBox 8">
            <a:extLst>
              <a:ext uri="{FF2B5EF4-FFF2-40B4-BE49-F238E27FC236}">
                <a16:creationId xmlns:a16="http://schemas.microsoft.com/office/drawing/2014/main" id="{8C43810A-7857-5C37-7E4A-C7EF65AA8DF5}"/>
              </a:ext>
            </a:extLst>
          </p:cNvPr>
          <p:cNvSpPr txBox="1"/>
          <p:nvPr/>
        </p:nvSpPr>
        <p:spPr>
          <a:xfrm>
            <a:off x="5699447" y="453474"/>
            <a:ext cx="3009383" cy="307777"/>
          </a:xfrm>
          <a:prstGeom prst="rect">
            <a:avLst/>
          </a:prstGeom>
          <a:noFill/>
        </p:spPr>
        <p:txBody>
          <a:bodyPr wrap="square">
            <a:spAutoFit/>
          </a:bodyPr>
          <a:lstStyle/>
          <a:p>
            <a:pPr>
              <a:spcAft>
                <a:spcPts val="400"/>
              </a:spcAft>
            </a:pPr>
            <a:r>
              <a:rPr lang="en-US" sz="1400" b="1" dirty="0">
                <a:solidFill>
                  <a:schemeClr val="tx2"/>
                </a:solidFill>
              </a:rPr>
              <a:t>Lobbies</a:t>
            </a:r>
          </a:p>
        </p:txBody>
      </p:sp>
      <p:sp>
        <p:nvSpPr>
          <p:cNvPr id="10" name="TextBox 9">
            <a:extLst>
              <a:ext uri="{FF2B5EF4-FFF2-40B4-BE49-F238E27FC236}">
                <a16:creationId xmlns:a16="http://schemas.microsoft.com/office/drawing/2014/main" id="{961CE21A-FE90-AAFC-08EE-342879BA45E2}"/>
              </a:ext>
            </a:extLst>
          </p:cNvPr>
          <p:cNvSpPr txBox="1"/>
          <p:nvPr/>
        </p:nvSpPr>
        <p:spPr>
          <a:xfrm>
            <a:off x="5699447" y="2726488"/>
            <a:ext cx="3009383" cy="307777"/>
          </a:xfrm>
          <a:prstGeom prst="rect">
            <a:avLst/>
          </a:prstGeom>
          <a:noFill/>
        </p:spPr>
        <p:txBody>
          <a:bodyPr wrap="square">
            <a:spAutoFit/>
          </a:bodyPr>
          <a:lstStyle/>
          <a:p>
            <a:pPr>
              <a:spcAft>
                <a:spcPts val="400"/>
              </a:spcAft>
            </a:pPr>
            <a:r>
              <a:rPr lang="en-US" sz="1400" b="1" dirty="0">
                <a:solidFill>
                  <a:schemeClr val="tx2"/>
                </a:solidFill>
              </a:rPr>
              <a:t>Institutional Occupancies</a:t>
            </a:r>
          </a:p>
        </p:txBody>
      </p:sp>
    </p:spTree>
    <p:extLst>
      <p:ext uri="{BB962C8B-B14F-4D97-AF65-F5344CB8AC3E}">
        <p14:creationId xmlns:p14="http://schemas.microsoft.com/office/powerpoint/2010/main" val="18112802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How Will ASHRAE 15-2022 Requirements Impact You?</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5" y="722458"/>
            <a:ext cx="4095310" cy="4032422"/>
          </a:xfrm>
        </p:spPr>
        <p:txBody>
          <a:bodyPr/>
          <a:lstStyle/>
          <a:p>
            <a:pPr marL="0" indent="0">
              <a:buNone/>
            </a:pPr>
            <a:r>
              <a:rPr lang="en-US" b="1" dirty="0"/>
              <a:t>Installation / Controls Integration:</a:t>
            </a:r>
          </a:p>
          <a:p>
            <a:pPr marL="0" indent="0">
              <a:buNone/>
            </a:pPr>
            <a:r>
              <a:rPr lang="en-US" dirty="0"/>
              <a:t>Units may require a ‘Refrigerant Detection System’ (RDS) or ‘Release Mitigation Controls’</a:t>
            </a:r>
          </a:p>
          <a:p>
            <a:pPr lvl="1"/>
            <a:r>
              <a:rPr lang="en-US" dirty="0"/>
              <a:t>Hardware is required to complete certain functions and </a:t>
            </a:r>
            <a:r>
              <a:rPr lang="en-US" b="1" dirty="0"/>
              <a:t>output specific signals</a:t>
            </a:r>
          </a:p>
          <a:p>
            <a:pPr lvl="1"/>
            <a:r>
              <a:rPr lang="en-US" b="1" dirty="0"/>
              <a:t>Installers may need to connect these signals </a:t>
            </a:r>
            <a:r>
              <a:rPr lang="en-US" dirty="0"/>
              <a:t>to other parts of the HVAC system</a:t>
            </a:r>
          </a:p>
          <a:p>
            <a:pPr lvl="2"/>
            <a:r>
              <a:rPr lang="en-US" dirty="0">
                <a:solidFill>
                  <a:schemeClr val="tx1"/>
                </a:solidFill>
              </a:rPr>
              <a:t>e.g. dampers, ventilation fans, electrical interlocks, release mitigation controls, </a:t>
            </a:r>
            <a:r>
              <a:rPr lang="en-US" dirty="0" err="1">
                <a:solidFill>
                  <a:schemeClr val="tx1"/>
                </a:solidFill>
              </a:rPr>
              <a:t>etc</a:t>
            </a:r>
            <a:endParaRPr lang="en-US" dirty="0">
              <a:solidFill>
                <a:schemeClr val="tx1"/>
              </a:solidFill>
            </a:endParaRPr>
          </a:p>
          <a:p>
            <a:pPr lvl="1"/>
            <a:r>
              <a:rPr lang="en-US" dirty="0"/>
              <a:t>Release Mitigation Controls:</a:t>
            </a:r>
          </a:p>
          <a:p>
            <a:pPr lvl="2"/>
            <a:r>
              <a:rPr lang="en-US" dirty="0"/>
              <a:t>Connected to RDS</a:t>
            </a:r>
          </a:p>
          <a:p>
            <a:pPr lvl="2"/>
            <a:r>
              <a:rPr lang="en-US" dirty="0"/>
              <a:t>Limits amount of refrigerant that can leak</a:t>
            </a:r>
          </a:p>
          <a:p>
            <a:pPr lvl="2"/>
            <a:r>
              <a:rPr lang="en-US" dirty="0"/>
              <a:t>Mostly used on smaller split systems, limited to indoor units of 5 Tons or smaller</a:t>
            </a:r>
          </a:p>
          <a:p>
            <a:pPr lvl="2"/>
            <a:endParaRPr lang="en-US" dirty="0">
              <a:solidFill>
                <a:schemeClr val="tx1"/>
              </a:solidFill>
            </a:endParaRPr>
          </a:p>
          <a:p>
            <a:pPr marL="174625" lvl="2" indent="0">
              <a:buNone/>
            </a:pPr>
            <a:endParaRPr lang="en-US" sz="700" dirty="0"/>
          </a:p>
        </p:txBody>
      </p:sp>
      <p:pic>
        <p:nvPicPr>
          <p:cNvPr id="3" name="Picture 2">
            <a:extLst>
              <a:ext uri="{FF2B5EF4-FFF2-40B4-BE49-F238E27FC236}">
                <a16:creationId xmlns:a16="http://schemas.microsoft.com/office/drawing/2014/main" id="{5CB1C29D-BD6B-FF32-36DF-BAF0CAB7BE09}"/>
              </a:ext>
            </a:extLst>
          </p:cNvPr>
          <p:cNvPicPr>
            <a:picLocks noChangeAspect="1"/>
          </p:cNvPicPr>
          <p:nvPr/>
        </p:nvPicPr>
        <p:blipFill>
          <a:blip r:embed="rId2"/>
          <a:stretch>
            <a:fillRect/>
          </a:stretch>
        </p:blipFill>
        <p:spPr>
          <a:xfrm>
            <a:off x="5494048" y="730394"/>
            <a:ext cx="2627334" cy="2040007"/>
          </a:xfrm>
          <a:prstGeom prst="rect">
            <a:avLst/>
          </a:prstGeom>
        </p:spPr>
      </p:pic>
      <p:sp>
        <p:nvSpPr>
          <p:cNvPr id="5" name="Content Placeholder 2">
            <a:extLst>
              <a:ext uri="{FF2B5EF4-FFF2-40B4-BE49-F238E27FC236}">
                <a16:creationId xmlns:a16="http://schemas.microsoft.com/office/drawing/2014/main" id="{48570666-92BB-0C13-A9F1-D045E859EF74}"/>
              </a:ext>
            </a:extLst>
          </p:cNvPr>
          <p:cNvSpPr>
            <a:spLocks noGrp="1"/>
          </p:cNvSpPr>
          <p:nvPr>
            <p:ph sz="quarter" idx="10"/>
          </p:nvPr>
        </p:nvSpPr>
        <p:spPr>
          <a:xfrm>
            <a:off x="5403298" y="497080"/>
            <a:ext cx="2718084" cy="314349"/>
          </a:xfrm>
        </p:spPr>
        <p:txBody>
          <a:bodyPr/>
          <a:lstStyle/>
          <a:p>
            <a:r>
              <a:rPr lang="en-US" dirty="0"/>
              <a:t>Refrigerant Detection System</a:t>
            </a:r>
          </a:p>
        </p:txBody>
      </p:sp>
      <p:pic>
        <p:nvPicPr>
          <p:cNvPr id="6" name="Picture 5">
            <a:extLst>
              <a:ext uri="{FF2B5EF4-FFF2-40B4-BE49-F238E27FC236}">
                <a16:creationId xmlns:a16="http://schemas.microsoft.com/office/drawing/2014/main" id="{CBD5A27D-DA7B-4951-38E7-BD9CD667A068}"/>
              </a:ext>
            </a:extLst>
          </p:cNvPr>
          <p:cNvPicPr>
            <a:picLocks noChangeAspect="1"/>
          </p:cNvPicPr>
          <p:nvPr/>
        </p:nvPicPr>
        <p:blipFill>
          <a:blip r:embed="rId3"/>
          <a:stretch>
            <a:fillRect/>
          </a:stretch>
        </p:blipFill>
        <p:spPr>
          <a:xfrm>
            <a:off x="4317195" y="3129767"/>
            <a:ext cx="4720125" cy="1952625"/>
          </a:xfrm>
          <a:prstGeom prst="rect">
            <a:avLst/>
          </a:prstGeom>
        </p:spPr>
      </p:pic>
      <p:sp>
        <p:nvSpPr>
          <p:cNvPr id="7" name="Content Placeholder 2">
            <a:extLst>
              <a:ext uri="{FF2B5EF4-FFF2-40B4-BE49-F238E27FC236}">
                <a16:creationId xmlns:a16="http://schemas.microsoft.com/office/drawing/2014/main" id="{35657D8F-03DB-2B38-2662-7E40FC120808}"/>
              </a:ext>
            </a:extLst>
          </p:cNvPr>
          <p:cNvSpPr txBox="1">
            <a:spLocks/>
          </p:cNvSpPr>
          <p:nvPr/>
        </p:nvSpPr>
        <p:spPr>
          <a:xfrm>
            <a:off x="5578558" y="2846540"/>
            <a:ext cx="2718084"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Release Mitigation Controls</a:t>
            </a:r>
          </a:p>
        </p:txBody>
      </p:sp>
    </p:spTree>
    <p:extLst>
      <p:ext uri="{BB962C8B-B14F-4D97-AF65-F5344CB8AC3E}">
        <p14:creationId xmlns:p14="http://schemas.microsoft.com/office/powerpoint/2010/main" val="4170243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4354D24-63D8-6CA0-5CED-5FCB480153F4}"/>
              </a:ext>
            </a:extLst>
          </p:cNvPr>
          <p:cNvGraphicFramePr/>
          <p:nvPr>
            <p:extLst>
              <p:ext uri="{D42A27DB-BD31-4B8C-83A1-F6EECF244321}">
                <p14:modId xmlns:p14="http://schemas.microsoft.com/office/powerpoint/2010/main" val="87686188"/>
              </p:ext>
            </p:extLst>
          </p:nvPr>
        </p:nvGraphicFramePr>
        <p:xfrm>
          <a:off x="2300557" y="419828"/>
          <a:ext cx="6624641" cy="4648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E0264F9-BC74-EC72-891D-C032FC8C93A9}"/>
              </a:ext>
            </a:extLst>
          </p:cNvPr>
          <p:cNvSpPr>
            <a:spLocks noGrp="1"/>
          </p:cNvSpPr>
          <p:nvPr>
            <p:ph type="title"/>
          </p:nvPr>
        </p:nvSpPr>
        <p:spPr/>
        <p:txBody>
          <a:bodyPr/>
          <a:lstStyle/>
          <a:p>
            <a:r>
              <a:rPr lang="en-US"/>
              <a:t>ASHRAE Standard 15</a:t>
            </a:r>
          </a:p>
        </p:txBody>
      </p:sp>
      <p:cxnSp>
        <p:nvCxnSpPr>
          <p:cNvPr id="14" name="Straight Arrow Connector 13">
            <a:extLst>
              <a:ext uri="{FF2B5EF4-FFF2-40B4-BE49-F238E27FC236}">
                <a16:creationId xmlns:a16="http://schemas.microsoft.com/office/drawing/2014/main" id="{F8CA1543-07F9-FB17-0B58-FE97389F2FAB}"/>
              </a:ext>
            </a:extLst>
          </p:cNvPr>
          <p:cNvCxnSpPr>
            <a:cxnSpLocks/>
          </p:cNvCxnSpPr>
          <p:nvPr/>
        </p:nvCxnSpPr>
        <p:spPr>
          <a:xfrm flipH="1">
            <a:off x="7867860" y="2331218"/>
            <a:ext cx="1034096" cy="0"/>
          </a:xfrm>
          <a:prstGeom prst="straightConnector1">
            <a:avLst/>
          </a:prstGeom>
          <a:ln w="508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130E34-1E7A-B317-CC24-7B1976A43930}"/>
              </a:ext>
            </a:extLst>
          </p:cNvPr>
          <p:cNvCxnSpPr>
            <a:cxnSpLocks/>
          </p:cNvCxnSpPr>
          <p:nvPr/>
        </p:nvCxnSpPr>
        <p:spPr>
          <a:xfrm flipH="1">
            <a:off x="7858729" y="3145707"/>
            <a:ext cx="1043227" cy="0"/>
          </a:xfrm>
          <a:prstGeom prst="straightConnector1">
            <a:avLst/>
          </a:prstGeom>
          <a:ln w="508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52DF626-8BBB-8C1F-4E75-43018D2C994A}"/>
              </a:ext>
            </a:extLst>
          </p:cNvPr>
          <p:cNvCxnSpPr>
            <a:cxnSpLocks/>
          </p:cNvCxnSpPr>
          <p:nvPr/>
        </p:nvCxnSpPr>
        <p:spPr>
          <a:xfrm flipH="1" flipV="1">
            <a:off x="8901956" y="1643670"/>
            <a:ext cx="20160" cy="1502037"/>
          </a:xfrm>
          <a:prstGeom prst="straightConnector1">
            <a:avLst/>
          </a:prstGeom>
          <a:ln w="50800" cap="rnd">
            <a:solidFill>
              <a:schemeClr val="tx2"/>
            </a:solidFill>
            <a:headEnd type="none"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6D4711B-24E8-BE6C-1B96-0879B94F43C9}"/>
              </a:ext>
            </a:extLst>
          </p:cNvPr>
          <p:cNvSpPr txBox="1"/>
          <p:nvPr/>
        </p:nvSpPr>
        <p:spPr>
          <a:xfrm>
            <a:off x="7829350" y="946225"/>
            <a:ext cx="1181452" cy="923330"/>
          </a:xfrm>
          <a:prstGeom prst="rect">
            <a:avLst/>
          </a:prstGeom>
          <a:solidFill>
            <a:schemeClr val="tx2"/>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solidFill>
                  <a:schemeClr val="bg1"/>
                </a:solidFill>
              </a:rPr>
              <a:t>When a leak is detected</a:t>
            </a:r>
          </a:p>
        </p:txBody>
      </p:sp>
      <p:sp>
        <p:nvSpPr>
          <p:cNvPr id="3" name="Oval 2">
            <a:extLst>
              <a:ext uri="{FF2B5EF4-FFF2-40B4-BE49-F238E27FC236}">
                <a16:creationId xmlns:a16="http://schemas.microsoft.com/office/drawing/2014/main" id="{93D2615D-AC51-3A81-41CB-7B6A456ABC58}"/>
              </a:ext>
            </a:extLst>
          </p:cNvPr>
          <p:cNvSpPr/>
          <p:nvPr/>
        </p:nvSpPr>
        <p:spPr>
          <a:xfrm>
            <a:off x="462116" y="899652"/>
            <a:ext cx="383458" cy="408038"/>
          </a:xfrm>
          <a:prstGeom prst="ellipse">
            <a:avLst/>
          </a:prstGeom>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6" name="Oval 5">
            <a:extLst>
              <a:ext uri="{FF2B5EF4-FFF2-40B4-BE49-F238E27FC236}">
                <a16:creationId xmlns:a16="http://schemas.microsoft.com/office/drawing/2014/main" id="{EB62BAA8-8D7F-CD9B-47DF-0AD54AF590A7}"/>
              </a:ext>
            </a:extLst>
          </p:cNvPr>
          <p:cNvSpPr/>
          <p:nvPr/>
        </p:nvSpPr>
        <p:spPr>
          <a:xfrm>
            <a:off x="1161291" y="450863"/>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A</a:t>
            </a:r>
          </a:p>
        </p:txBody>
      </p:sp>
      <p:sp>
        <p:nvSpPr>
          <p:cNvPr id="9" name="Oval 8">
            <a:extLst>
              <a:ext uri="{FF2B5EF4-FFF2-40B4-BE49-F238E27FC236}">
                <a16:creationId xmlns:a16="http://schemas.microsoft.com/office/drawing/2014/main" id="{4993C16D-2150-2CF0-C4B3-1F959ED0FED5}"/>
              </a:ext>
            </a:extLst>
          </p:cNvPr>
          <p:cNvSpPr/>
          <p:nvPr/>
        </p:nvSpPr>
        <p:spPr>
          <a:xfrm>
            <a:off x="1178670" y="2126224"/>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B</a:t>
            </a:r>
          </a:p>
        </p:txBody>
      </p:sp>
      <p:sp>
        <p:nvSpPr>
          <p:cNvPr id="10" name="Oval 9">
            <a:extLst>
              <a:ext uri="{FF2B5EF4-FFF2-40B4-BE49-F238E27FC236}">
                <a16:creationId xmlns:a16="http://schemas.microsoft.com/office/drawing/2014/main" id="{825FD084-AF24-6FEA-3155-3593482B1AB9}"/>
              </a:ext>
            </a:extLst>
          </p:cNvPr>
          <p:cNvSpPr/>
          <p:nvPr/>
        </p:nvSpPr>
        <p:spPr>
          <a:xfrm>
            <a:off x="1178670" y="3937406"/>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C</a:t>
            </a:r>
          </a:p>
        </p:txBody>
      </p:sp>
      <p:sp>
        <p:nvSpPr>
          <p:cNvPr id="11" name="Oval 10">
            <a:extLst>
              <a:ext uri="{FF2B5EF4-FFF2-40B4-BE49-F238E27FC236}">
                <a16:creationId xmlns:a16="http://schemas.microsoft.com/office/drawing/2014/main" id="{8EAB8C39-9B37-75EB-F4DF-541D347CA8B3}"/>
              </a:ext>
            </a:extLst>
          </p:cNvPr>
          <p:cNvSpPr/>
          <p:nvPr/>
        </p:nvSpPr>
        <p:spPr>
          <a:xfrm>
            <a:off x="5109341" y="1046893"/>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
        <p:nvSpPr>
          <p:cNvPr id="13" name="Oval 12">
            <a:extLst>
              <a:ext uri="{FF2B5EF4-FFF2-40B4-BE49-F238E27FC236}">
                <a16:creationId xmlns:a16="http://schemas.microsoft.com/office/drawing/2014/main" id="{D1B9104C-8D2B-8056-BE9D-E871B91D1123}"/>
              </a:ext>
            </a:extLst>
          </p:cNvPr>
          <p:cNvSpPr/>
          <p:nvPr/>
        </p:nvSpPr>
        <p:spPr>
          <a:xfrm>
            <a:off x="5470309" y="3615761"/>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5</a:t>
            </a:r>
          </a:p>
        </p:txBody>
      </p:sp>
      <p:sp>
        <p:nvSpPr>
          <p:cNvPr id="17" name="Oval 16">
            <a:extLst>
              <a:ext uri="{FF2B5EF4-FFF2-40B4-BE49-F238E27FC236}">
                <a16:creationId xmlns:a16="http://schemas.microsoft.com/office/drawing/2014/main" id="{5FA25676-17B5-3FDF-3B73-75AAA7FC8E57}"/>
              </a:ext>
            </a:extLst>
          </p:cNvPr>
          <p:cNvSpPr/>
          <p:nvPr/>
        </p:nvSpPr>
        <p:spPr>
          <a:xfrm>
            <a:off x="5671180" y="2256501"/>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3</a:t>
            </a:r>
          </a:p>
        </p:txBody>
      </p:sp>
      <p:sp>
        <p:nvSpPr>
          <p:cNvPr id="19" name="Oval 18">
            <a:extLst>
              <a:ext uri="{FF2B5EF4-FFF2-40B4-BE49-F238E27FC236}">
                <a16:creationId xmlns:a16="http://schemas.microsoft.com/office/drawing/2014/main" id="{BB006E25-AEBC-E526-D668-DA76B8172A28}"/>
              </a:ext>
            </a:extLst>
          </p:cNvPr>
          <p:cNvSpPr/>
          <p:nvPr/>
        </p:nvSpPr>
        <p:spPr>
          <a:xfrm>
            <a:off x="5470309" y="1594870"/>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2</a:t>
            </a:r>
          </a:p>
        </p:txBody>
      </p:sp>
      <p:sp>
        <p:nvSpPr>
          <p:cNvPr id="20" name="Oval 19">
            <a:extLst>
              <a:ext uri="{FF2B5EF4-FFF2-40B4-BE49-F238E27FC236}">
                <a16:creationId xmlns:a16="http://schemas.microsoft.com/office/drawing/2014/main" id="{0453F37E-7E9A-1BA1-6CD0-8D289D38D52C}"/>
              </a:ext>
            </a:extLst>
          </p:cNvPr>
          <p:cNvSpPr/>
          <p:nvPr/>
        </p:nvSpPr>
        <p:spPr>
          <a:xfrm>
            <a:off x="5671180" y="2958698"/>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4</a:t>
            </a:r>
          </a:p>
        </p:txBody>
      </p:sp>
      <p:sp>
        <p:nvSpPr>
          <p:cNvPr id="22" name="Oval 21">
            <a:extLst>
              <a:ext uri="{FF2B5EF4-FFF2-40B4-BE49-F238E27FC236}">
                <a16:creationId xmlns:a16="http://schemas.microsoft.com/office/drawing/2014/main" id="{9B1FF28D-5753-2E44-A2B4-BABFC324B9F4}"/>
              </a:ext>
            </a:extLst>
          </p:cNvPr>
          <p:cNvSpPr/>
          <p:nvPr/>
        </p:nvSpPr>
        <p:spPr>
          <a:xfrm>
            <a:off x="5185173" y="4139737"/>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6</a:t>
            </a:r>
          </a:p>
        </p:txBody>
      </p:sp>
      <p:graphicFrame>
        <p:nvGraphicFramePr>
          <p:cNvPr id="4" name="Diagram 3">
            <a:extLst>
              <a:ext uri="{FF2B5EF4-FFF2-40B4-BE49-F238E27FC236}">
                <a16:creationId xmlns:a16="http://schemas.microsoft.com/office/drawing/2014/main" id="{97A4E947-FA83-FC29-88C1-004526A63D2A}"/>
              </a:ext>
            </a:extLst>
          </p:cNvPr>
          <p:cNvGraphicFramePr/>
          <p:nvPr>
            <p:extLst>
              <p:ext uri="{D42A27DB-BD31-4B8C-83A1-F6EECF244321}">
                <p14:modId xmlns:p14="http://schemas.microsoft.com/office/powerpoint/2010/main" val="1793482444"/>
              </p:ext>
            </p:extLst>
          </p:nvPr>
        </p:nvGraphicFramePr>
        <p:xfrm>
          <a:off x="177042" y="442209"/>
          <a:ext cx="6096000" cy="44820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168568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E2E4-AA85-B72E-62BC-47176E0B12C2}"/>
              </a:ext>
            </a:extLst>
          </p:cNvPr>
          <p:cNvSpPr>
            <a:spLocks noGrp="1"/>
          </p:cNvSpPr>
          <p:nvPr>
            <p:ph type="title"/>
          </p:nvPr>
        </p:nvSpPr>
        <p:spPr/>
        <p:txBody>
          <a:bodyPr/>
          <a:lstStyle/>
          <a:p>
            <a:r>
              <a:rPr lang="en-US"/>
              <a:t>ASHRAE Standard 15</a:t>
            </a:r>
          </a:p>
        </p:txBody>
      </p:sp>
      <p:sp>
        <p:nvSpPr>
          <p:cNvPr id="3" name="Content Placeholder 2">
            <a:extLst>
              <a:ext uri="{FF2B5EF4-FFF2-40B4-BE49-F238E27FC236}">
                <a16:creationId xmlns:a16="http://schemas.microsoft.com/office/drawing/2014/main" id="{4E9ACD5A-AEC1-E266-0535-928F21D8A110}"/>
              </a:ext>
            </a:extLst>
          </p:cNvPr>
          <p:cNvSpPr>
            <a:spLocks noGrp="1"/>
          </p:cNvSpPr>
          <p:nvPr>
            <p:ph sz="quarter" idx="10"/>
          </p:nvPr>
        </p:nvSpPr>
        <p:spPr/>
        <p:txBody>
          <a:bodyPr/>
          <a:lstStyle/>
          <a:p>
            <a:r>
              <a:rPr lang="en-US"/>
              <a:t>Occupancy Classification</a:t>
            </a:r>
          </a:p>
        </p:txBody>
      </p:sp>
      <p:sp>
        <p:nvSpPr>
          <p:cNvPr id="4" name="Content Placeholder 3">
            <a:extLst>
              <a:ext uri="{FF2B5EF4-FFF2-40B4-BE49-F238E27FC236}">
                <a16:creationId xmlns:a16="http://schemas.microsoft.com/office/drawing/2014/main" id="{55B8FDEB-A18B-A0B2-B826-80959E4073B1}"/>
              </a:ext>
            </a:extLst>
          </p:cNvPr>
          <p:cNvSpPr>
            <a:spLocks noGrp="1"/>
          </p:cNvSpPr>
          <p:nvPr>
            <p:ph sz="quarter" idx="17"/>
          </p:nvPr>
        </p:nvSpPr>
        <p:spPr>
          <a:xfrm>
            <a:off x="320250" y="1238865"/>
            <a:ext cx="2770735" cy="3155275"/>
          </a:xfrm>
        </p:spPr>
        <p:txBody>
          <a:bodyPr/>
          <a:lstStyle/>
          <a:p>
            <a:r>
              <a:rPr lang="en-US"/>
              <a:t>ASHRAE Standard 15, Section 4</a:t>
            </a:r>
          </a:p>
          <a:p>
            <a:endParaRPr lang="en-US"/>
          </a:p>
          <a:p>
            <a:endParaRPr lang="en-US"/>
          </a:p>
          <a:p>
            <a:endParaRPr lang="en-US"/>
          </a:p>
          <a:p>
            <a:endParaRPr lang="en-US"/>
          </a:p>
          <a:p>
            <a:endParaRPr lang="en-US"/>
          </a:p>
          <a:p>
            <a:endParaRPr lang="en-US"/>
          </a:p>
          <a:p>
            <a:pPr marL="285750" indent="-285750">
              <a:buFont typeface="Arial" panose="020B0604020202020204" pitchFamily="34" charset="0"/>
              <a:buChar char="•"/>
            </a:pPr>
            <a:r>
              <a:rPr lang="en-US"/>
              <a:t>Different occupancy types may require different actions</a:t>
            </a:r>
          </a:p>
          <a:p>
            <a:endParaRPr lang="en-US"/>
          </a:p>
        </p:txBody>
      </p:sp>
      <p:sp>
        <p:nvSpPr>
          <p:cNvPr id="5" name="Content Placeholder 4">
            <a:extLst>
              <a:ext uri="{FF2B5EF4-FFF2-40B4-BE49-F238E27FC236}">
                <a16:creationId xmlns:a16="http://schemas.microsoft.com/office/drawing/2014/main" id="{E67DC188-40FB-1FF0-4A40-0A7B1A72CACD}"/>
              </a:ext>
            </a:extLst>
          </p:cNvPr>
          <p:cNvSpPr>
            <a:spLocks noGrp="1"/>
          </p:cNvSpPr>
          <p:nvPr>
            <p:ph sz="quarter" idx="18"/>
          </p:nvPr>
        </p:nvSpPr>
        <p:spPr/>
        <p:txBody>
          <a:bodyPr/>
          <a:lstStyle/>
          <a:p>
            <a:r>
              <a:rPr lang="en-US"/>
              <a:t>Refrigeration System Classification</a:t>
            </a:r>
          </a:p>
        </p:txBody>
      </p:sp>
      <p:sp>
        <p:nvSpPr>
          <p:cNvPr id="6" name="Content Placeholder 5">
            <a:extLst>
              <a:ext uri="{FF2B5EF4-FFF2-40B4-BE49-F238E27FC236}">
                <a16:creationId xmlns:a16="http://schemas.microsoft.com/office/drawing/2014/main" id="{6404A394-1459-10A5-E61C-AB5E6048C352}"/>
              </a:ext>
            </a:extLst>
          </p:cNvPr>
          <p:cNvSpPr>
            <a:spLocks noGrp="1"/>
          </p:cNvSpPr>
          <p:nvPr>
            <p:ph sz="quarter" idx="19"/>
          </p:nvPr>
        </p:nvSpPr>
        <p:spPr>
          <a:xfrm>
            <a:off x="3197922" y="1238865"/>
            <a:ext cx="2770735" cy="3155275"/>
          </a:xfrm>
        </p:spPr>
        <p:txBody>
          <a:bodyPr/>
          <a:lstStyle/>
          <a:p>
            <a:r>
              <a:rPr lang="en-US" dirty="0"/>
              <a:t>ASHRAE Standard 15, Section 5</a:t>
            </a:r>
          </a:p>
          <a:p>
            <a:endParaRPr lang="en-US" dirty="0"/>
          </a:p>
          <a:p>
            <a:endParaRPr lang="en-US" dirty="0"/>
          </a:p>
        </p:txBody>
      </p:sp>
      <p:sp>
        <p:nvSpPr>
          <p:cNvPr id="7" name="Content Placeholder 6">
            <a:extLst>
              <a:ext uri="{FF2B5EF4-FFF2-40B4-BE49-F238E27FC236}">
                <a16:creationId xmlns:a16="http://schemas.microsoft.com/office/drawing/2014/main" id="{72491961-53CC-E2AE-FF16-B209F64C92D7}"/>
              </a:ext>
            </a:extLst>
          </p:cNvPr>
          <p:cNvSpPr>
            <a:spLocks noGrp="1"/>
          </p:cNvSpPr>
          <p:nvPr>
            <p:ph sz="quarter" idx="20"/>
          </p:nvPr>
        </p:nvSpPr>
        <p:spPr/>
        <p:txBody>
          <a:bodyPr/>
          <a:lstStyle/>
          <a:p>
            <a:r>
              <a:rPr lang="en-US"/>
              <a:t>Safety Group</a:t>
            </a:r>
          </a:p>
          <a:p>
            <a:endParaRPr lang="en-US"/>
          </a:p>
        </p:txBody>
      </p:sp>
      <p:sp>
        <p:nvSpPr>
          <p:cNvPr id="8" name="Content Placeholder 7">
            <a:extLst>
              <a:ext uri="{FF2B5EF4-FFF2-40B4-BE49-F238E27FC236}">
                <a16:creationId xmlns:a16="http://schemas.microsoft.com/office/drawing/2014/main" id="{56CCEE25-4607-56EB-B3CB-1F36FF902E39}"/>
              </a:ext>
            </a:extLst>
          </p:cNvPr>
          <p:cNvSpPr>
            <a:spLocks noGrp="1"/>
          </p:cNvSpPr>
          <p:nvPr>
            <p:ph sz="quarter" idx="21"/>
          </p:nvPr>
        </p:nvSpPr>
        <p:spPr>
          <a:xfrm>
            <a:off x="6055421" y="1238865"/>
            <a:ext cx="2770735" cy="3155275"/>
          </a:xfrm>
        </p:spPr>
        <p:txBody>
          <a:bodyPr/>
          <a:lstStyle/>
          <a:p>
            <a:r>
              <a:rPr lang="en-US"/>
              <a:t>ASHRAE Standard 15, Section 6</a:t>
            </a:r>
          </a:p>
          <a:p>
            <a:r>
              <a:rPr lang="en-US"/>
              <a:t>Per ASHRAE Standard 34</a:t>
            </a:r>
          </a:p>
          <a:p>
            <a:endParaRPr lang="en-US"/>
          </a:p>
          <a:p>
            <a:endParaRPr lang="en-US"/>
          </a:p>
          <a:p>
            <a:endParaRPr lang="en-US"/>
          </a:p>
          <a:p>
            <a:endParaRPr lang="en-US"/>
          </a:p>
          <a:p>
            <a:endParaRPr lang="en-US"/>
          </a:p>
        </p:txBody>
      </p:sp>
      <p:pic>
        <p:nvPicPr>
          <p:cNvPr id="9" name="Picture 8">
            <a:extLst>
              <a:ext uri="{FF2B5EF4-FFF2-40B4-BE49-F238E27FC236}">
                <a16:creationId xmlns:a16="http://schemas.microsoft.com/office/drawing/2014/main" id="{CDAD140F-9949-48E3-D911-657F32426F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220861" y="2065565"/>
            <a:ext cx="2692059" cy="1839070"/>
          </a:xfrm>
          <a:prstGeom prst="rect">
            <a:avLst/>
          </a:prstGeom>
        </p:spPr>
      </p:pic>
      <p:graphicFrame>
        <p:nvGraphicFramePr>
          <p:cNvPr id="10" name="Content Placeholder 28">
            <a:extLst>
              <a:ext uri="{FF2B5EF4-FFF2-40B4-BE49-F238E27FC236}">
                <a16:creationId xmlns:a16="http://schemas.microsoft.com/office/drawing/2014/main" id="{EF609203-1307-3939-7518-CFC11917441A}"/>
              </a:ext>
            </a:extLst>
          </p:cNvPr>
          <p:cNvGraphicFramePr>
            <a:graphicFrameLocks/>
          </p:cNvGraphicFramePr>
          <p:nvPr/>
        </p:nvGraphicFramePr>
        <p:xfrm>
          <a:off x="836339" y="1628946"/>
          <a:ext cx="1554373" cy="1375067"/>
        </p:xfrm>
        <a:graphic>
          <a:graphicData uri="http://schemas.openxmlformats.org/drawingml/2006/table">
            <a:tbl>
              <a:tblPr firstRow="1" bandRow="1">
                <a:tableStyleId>{5C22544A-7EE6-4342-B048-85BDC9FD1C3A}</a:tableStyleId>
              </a:tblPr>
              <a:tblGrid>
                <a:gridCol w="1554373">
                  <a:extLst>
                    <a:ext uri="{9D8B030D-6E8A-4147-A177-3AD203B41FA5}">
                      <a16:colId xmlns:a16="http://schemas.microsoft.com/office/drawing/2014/main" val="1837256761"/>
                    </a:ext>
                  </a:extLst>
                </a:gridCol>
              </a:tblGrid>
              <a:tr h="147827">
                <a:tc>
                  <a:txBody>
                    <a:bodyPr/>
                    <a:lstStyle/>
                    <a:p>
                      <a:pPr algn="ctr" fontAlgn="t"/>
                      <a:r>
                        <a:rPr lang="en-US" sz="1100" b="1" i="0" u="none" strike="noStrike">
                          <a:solidFill>
                            <a:srgbClr val="FFFFFF"/>
                          </a:solidFill>
                          <a:effectLst/>
                          <a:latin typeface="+mj-lt"/>
                        </a:rPr>
                        <a:t>Classification</a:t>
                      </a:r>
                      <a:endParaRPr lang="en-US" sz="1100" b="0" i="0" u="none" strike="noStrike">
                        <a:solidFill>
                          <a:srgbClr val="000000"/>
                        </a:solidFill>
                        <a:effectLst/>
                        <a:latin typeface="+mj-lt"/>
                      </a:endParaRPr>
                    </a:p>
                  </a:txBody>
                  <a:tcPr marR="7620" marT="7620" marB="0"/>
                </a:tc>
                <a:extLst>
                  <a:ext uri="{0D108BD9-81ED-4DB2-BD59-A6C34878D82A}">
                    <a16:rowId xmlns:a16="http://schemas.microsoft.com/office/drawing/2014/main" val="925550947"/>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Institutional</a:t>
                      </a:r>
                    </a:p>
                  </a:txBody>
                  <a:tcPr marR="7620" marT="7620" marB="0"/>
                </a:tc>
                <a:extLst>
                  <a:ext uri="{0D108BD9-81ED-4DB2-BD59-A6C34878D82A}">
                    <a16:rowId xmlns:a16="http://schemas.microsoft.com/office/drawing/2014/main" val="3592818454"/>
                  </a:ext>
                </a:extLst>
              </a:tr>
              <a:tr h="193967">
                <a:tc>
                  <a:txBody>
                    <a:bodyPr/>
                    <a:lstStyle/>
                    <a:p>
                      <a:pPr marL="0" algn="l" defTabSz="914400" rtl="0" eaLnBrk="1" fontAlgn="ctr" latinLnBrk="0" hangingPunct="1">
                        <a:lnSpc>
                          <a:spcPct val="100000"/>
                        </a:lnSpc>
                      </a:pPr>
                      <a:r>
                        <a:rPr lang="en-US" sz="1050" b="0" kern="1200">
                          <a:solidFill>
                            <a:schemeClr val="dk1"/>
                          </a:solidFill>
                          <a:latin typeface="+mj-lt"/>
                          <a:ea typeface="+mn-ea"/>
                          <a:cs typeface="+mn-cs"/>
                        </a:rPr>
                        <a:t>Public assembly</a:t>
                      </a:r>
                    </a:p>
                  </a:txBody>
                  <a:tcPr marR="7620" marT="7620" marB="0"/>
                </a:tc>
                <a:extLst>
                  <a:ext uri="{0D108BD9-81ED-4DB2-BD59-A6C34878D82A}">
                    <a16:rowId xmlns:a16="http://schemas.microsoft.com/office/drawing/2014/main" val="143571695"/>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Residential</a:t>
                      </a:r>
                    </a:p>
                  </a:txBody>
                  <a:tcPr marR="7620" marT="7620" marB="0"/>
                </a:tc>
                <a:extLst>
                  <a:ext uri="{0D108BD9-81ED-4DB2-BD59-A6C34878D82A}">
                    <a16:rowId xmlns:a16="http://schemas.microsoft.com/office/drawing/2014/main" val="1918076240"/>
                  </a:ext>
                </a:extLst>
              </a:tr>
              <a:tr h="143359">
                <a:tc>
                  <a:txBody>
                    <a:bodyPr/>
                    <a:lstStyle/>
                    <a:p>
                      <a:pPr marL="0" algn="l" defTabSz="914400" rtl="0" eaLnBrk="1" fontAlgn="ctr" latinLnBrk="0" hangingPunct="1">
                        <a:lnSpc>
                          <a:spcPct val="100000"/>
                        </a:lnSpc>
                      </a:pPr>
                      <a:r>
                        <a:rPr lang="en-US" sz="1050" b="0" kern="1200">
                          <a:solidFill>
                            <a:schemeClr val="dk1"/>
                          </a:solidFill>
                          <a:latin typeface="+mj-lt"/>
                          <a:ea typeface="+mn-ea"/>
                          <a:cs typeface="+mn-cs"/>
                        </a:rPr>
                        <a:t>Commercial</a:t>
                      </a:r>
                    </a:p>
                  </a:txBody>
                  <a:tcPr marR="7620" marT="7620" marB="0"/>
                </a:tc>
                <a:extLst>
                  <a:ext uri="{0D108BD9-81ED-4DB2-BD59-A6C34878D82A}">
                    <a16:rowId xmlns:a16="http://schemas.microsoft.com/office/drawing/2014/main" val="2889481606"/>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Large mercantile</a:t>
                      </a:r>
                    </a:p>
                  </a:txBody>
                  <a:tcPr marR="7620" marT="7620" marB="0"/>
                </a:tc>
                <a:extLst>
                  <a:ext uri="{0D108BD9-81ED-4DB2-BD59-A6C34878D82A}">
                    <a16:rowId xmlns:a16="http://schemas.microsoft.com/office/drawing/2014/main" val="2717679912"/>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Industrial</a:t>
                      </a:r>
                    </a:p>
                  </a:txBody>
                  <a:tcPr marR="7620" marT="7620" marB="0"/>
                </a:tc>
                <a:extLst>
                  <a:ext uri="{0D108BD9-81ED-4DB2-BD59-A6C34878D82A}">
                    <a16:rowId xmlns:a16="http://schemas.microsoft.com/office/drawing/2014/main" val="1080946589"/>
                  </a:ext>
                </a:extLst>
              </a:tr>
              <a:tr h="149831">
                <a:tc>
                  <a:txBody>
                    <a:bodyPr/>
                    <a:lstStyle/>
                    <a:p>
                      <a:pPr marL="0" algn="l" defTabSz="914400" rtl="0" eaLnBrk="1" fontAlgn="t" latinLnBrk="0" hangingPunct="1">
                        <a:lnSpc>
                          <a:spcPct val="100000"/>
                        </a:lnSpc>
                      </a:pPr>
                      <a:r>
                        <a:rPr lang="en-US" sz="1050" b="0" kern="1200" dirty="0">
                          <a:solidFill>
                            <a:schemeClr val="dk1"/>
                          </a:solidFill>
                          <a:latin typeface="+mj-lt"/>
                          <a:ea typeface="+mn-ea"/>
                          <a:cs typeface="+mn-cs"/>
                        </a:rPr>
                        <a:t>Mixed</a:t>
                      </a:r>
                    </a:p>
                  </a:txBody>
                  <a:tcPr marR="7620" marT="7620" marB="0"/>
                </a:tc>
                <a:extLst>
                  <a:ext uri="{0D108BD9-81ED-4DB2-BD59-A6C34878D82A}">
                    <a16:rowId xmlns:a16="http://schemas.microsoft.com/office/drawing/2014/main" val="4041976110"/>
                  </a:ext>
                </a:extLst>
              </a:tr>
            </a:tbl>
          </a:graphicData>
        </a:graphic>
      </p:graphicFrame>
      <p:graphicFrame>
        <p:nvGraphicFramePr>
          <p:cNvPr id="11" name="Content Placeholder 28">
            <a:extLst>
              <a:ext uri="{FF2B5EF4-FFF2-40B4-BE49-F238E27FC236}">
                <a16:creationId xmlns:a16="http://schemas.microsoft.com/office/drawing/2014/main" id="{4C614AB8-1309-7432-1414-907F29981761}"/>
              </a:ext>
            </a:extLst>
          </p:cNvPr>
          <p:cNvGraphicFramePr>
            <a:graphicFrameLocks/>
          </p:cNvGraphicFramePr>
          <p:nvPr/>
        </p:nvGraphicFramePr>
        <p:xfrm>
          <a:off x="3544601" y="1786890"/>
          <a:ext cx="2262931" cy="784860"/>
        </p:xfrm>
        <a:graphic>
          <a:graphicData uri="http://schemas.openxmlformats.org/drawingml/2006/table">
            <a:tbl>
              <a:tblPr firstRow="1" bandRow="1">
                <a:tableStyleId>{5C22544A-7EE6-4342-B048-85BDC9FD1C3A}</a:tableStyleId>
              </a:tblPr>
              <a:tblGrid>
                <a:gridCol w="2262931">
                  <a:extLst>
                    <a:ext uri="{9D8B030D-6E8A-4147-A177-3AD203B41FA5}">
                      <a16:colId xmlns:a16="http://schemas.microsoft.com/office/drawing/2014/main" val="1837256761"/>
                    </a:ext>
                  </a:extLst>
                </a:gridCol>
              </a:tblGrid>
              <a:tr h="147827">
                <a:tc>
                  <a:txBody>
                    <a:bodyPr/>
                    <a:lstStyle/>
                    <a:p>
                      <a:pPr algn="ctr" fontAlgn="t"/>
                      <a:r>
                        <a:rPr lang="en-US" sz="1800" b="1" i="0" u="none" strike="noStrike">
                          <a:solidFill>
                            <a:srgbClr val="FFFFFF"/>
                          </a:solidFill>
                          <a:effectLst/>
                          <a:latin typeface="+mj-lt"/>
                        </a:rPr>
                        <a:t>Classification</a:t>
                      </a:r>
                      <a:endParaRPr lang="en-US" sz="1800" b="0" i="0" u="none" strike="noStrike">
                        <a:solidFill>
                          <a:srgbClr val="000000"/>
                        </a:solidFill>
                        <a:effectLst/>
                        <a:latin typeface="+mj-lt"/>
                      </a:endParaRPr>
                    </a:p>
                  </a:txBody>
                  <a:tcPr marR="7620" marT="7620" marB="0"/>
                </a:tc>
                <a:extLst>
                  <a:ext uri="{0D108BD9-81ED-4DB2-BD59-A6C34878D82A}">
                    <a16:rowId xmlns:a16="http://schemas.microsoft.com/office/drawing/2014/main" val="925550947"/>
                  </a:ext>
                </a:extLst>
              </a:tr>
              <a:tr h="149831">
                <a:tc>
                  <a:txBody>
                    <a:bodyPr/>
                    <a:lstStyle/>
                    <a:p>
                      <a:pPr marL="0" algn="l" defTabSz="914400" rtl="0" eaLnBrk="1" fontAlgn="t" latinLnBrk="0" hangingPunct="1">
                        <a:lnSpc>
                          <a:spcPct val="100000"/>
                        </a:lnSpc>
                      </a:pPr>
                      <a:r>
                        <a:rPr lang="en-US" sz="1600" b="0" kern="1200" dirty="0">
                          <a:solidFill>
                            <a:schemeClr val="dk1"/>
                          </a:solidFill>
                          <a:latin typeface="+mj-lt"/>
                          <a:ea typeface="+mn-ea"/>
                          <a:cs typeface="+mn-cs"/>
                        </a:rPr>
                        <a:t>High Probability</a:t>
                      </a:r>
                    </a:p>
                  </a:txBody>
                  <a:tcPr marR="7620" marT="7620" marB="0"/>
                </a:tc>
                <a:extLst>
                  <a:ext uri="{0D108BD9-81ED-4DB2-BD59-A6C34878D82A}">
                    <a16:rowId xmlns:a16="http://schemas.microsoft.com/office/drawing/2014/main" val="3592818454"/>
                  </a:ext>
                </a:extLst>
              </a:tr>
              <a:tr h="14983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kern="1200" dirty="0">
                          <a:solidFill>
                            <a:schemeClr val="dk1"/>
                          </a:solidFill>
                          <a:latin typeface="+mn-lt"/>
                          <a:ea typeface="+mn-ea"/>
                          <a:cs typeface="+mn-cs"/>
                        </a:rPr>
                        <a:t>Low Probability</a:t>
                      </a:r>
                      <a:endParaRPr lang="en-US" sz="1600" b="0" kern="1200" dirty="0">
                        <a:solidFill>
                          <a:schemeClr val="dk1"/>
                        </a:solidFill>
                        <a:latin typeface="+mj-lt"/>
                        <a:ea typeface="+mn-ea"/>
                        <a:cs typeface="+mn-cs"/>
                      </a:endParaRPr>
                    </a:p>
                  </a:txBody>
                  <a:tcPr marR="7620" marT="7620" marB="0"/>
                </a:tc>
                <a:extLst>
                  <a:ext uri="{0D108BD9-81ED-4DB2-BD59-A6C34878D82A}">
                    <a16:rowId xmlns:a16="http://schemas.microsoft.com/office/drawing/2014/main" val="143571695"/>
                  </a:ext>
                </a:extLst>
              </a:tr>
            </a:tbl>
          </a:graphicData>
        </a:graphic>
      </p:graphicFrame>
      <p:sp>
        <p:nvSpPr>
          <p:cNvPr id="12" name="Oval 11">
            <a:extLst>
              <a:ext uri="{FF2B5EF4-FFF2-40B4-BE49-F238E27FC236}">
                <a16:creationId xmlns:a16="http://schemas.microsoft.com/office/drawing/2014/main" id="{FC86A62F-F4B6-51D7-A01F-231FDC74523D}"/>
              </a:ext>
            </a:extLst>
          </p:cNvPr>
          <p:cNvSpPr/>
          <p:nvPr/>
        </p:nvSpPr>
        <p:spPr>
          <a:xfrm>
            <a:off x="1470958" y="488805"/>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A</a:t>
            </a:r>
          </a:p>
        </p:txBody>
      </p:sp>
      <p:sp>
        <p:nvSpPr>
          <p:cNvPr id="13" name="Oval 12">
            <a:extLst>
              <a:ext uri="{FF2B5EF4-FFF2-40B4-BE49-F238E27FC236}">
                <a16:creationId xmlns:a16="http://schemas.microsoft.com/office/drawing/2014/main" id="{EE417A70-EDA1-7349-D58F-C0624F871590}"/>
              </a:ext>
            </a:extLst>
          </p:cNvPr>
          <p:cNvSpPr/>
          <p:nvPr/>
        </p:nvSpPr>
        <p:spPr>
          <a:xfrm>
            <a:off x="4429431" y="479059"/>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B</a:t>
            </a:r>
          </a:p>
        </p:txBody>
      </p:sp>
      <p:sp>
        <p:nvSpPr>
          <p:cNvPr id="14" name="Oval 13">
            <a:extLst>
              <a:ext uri="{FF2B5EF4-FFF2-40B4-BE49-F238E27FC236}">
                <a16:creationId xmlns:a16="http://schemas.microsoft.com/office/drawing/2014/main" id="{2BE5AA07-F5F3-7DB7-0F60-20B62076C259}"/>
              </a:ext>
            </a:extLst>
          </p:cNvPr>
          <p:cNvSpPr/>
          <p:nvPr/>
        </p:nvSpPr>
        <p:spPr>
          <a:xfrm>
            <a:off x="7298219" y="473020"/>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C</a:t>
            </a:r>
          </a:p>
        </p:txBody>
      </p:sp>
    </p:spTree>
    <p:extLst>
      <p:ext uri="{BB962C8B-B14F-4D97-AF65-F5344CB8AC3E}">
        <p14:creationId xmlns:p14="http://schemas.microsoft.com/office/powerpoint/2010/main" val="8922744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15</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2256" y="572534"/>
            <a:ext cx="8699488" cy="314349"/>
          </a:xfrm>
        </p:spPr>
        <p:txBody>
          <a:bodyPr/>
          <a:lstStyle/>
          <a:p>
            <a:r>
              <a:rPr lang="en-US"/>
              <a:t>Occupancy Classification</a:t>
            </a:r>
          </a:p>
        </p:txBody>
      </p:sp>
      <p:graphicFrame>
        <p:nvGraphicFramePr>
          <p:cNvPr id="7" name="Table 7">
            <a:extLst>
              <a:ext uri="{FF2B5EF4-FFF2-40B4-BE49-F238E27FC236}">
                <a16:creationId xmlns:a16="http://schemas.microsoft.com/office/drawing/2014/main" id="{716536BC-CCB6-D371-D61E-B9B1D11D5ECE}"/>
              </a:ext>
            </a:extLst>
          </p:cNvPr>
          <p:cNvGraphicFramePr>
            <a:graphicFrameLocks noGrp="1"/>
          </p:cNvGraphicFramePr>
          <p:nvPr>
            <p:extLst>
              <p:ext uri="{D42A27DB-BD31-4B8C-83A1-F6EECF244321}">
                <p14:modId xmlns:p14="http://schemas.microsoft.com/office/powerpoint/2010/main" val="960011262"/>
              </p:ext>
            </p:extLst>
          </p:nvPr>
        </p:nvGraphicFramePr>
        <p:xfrm>
          <a:off x="290052" y="848792"/>
          <a:ext cx="8554065" cy="3976285"/>
        </p:xfrm>
        <a:graphic>
          <a:graphicData uri="http://schemas.openxmlformats.org/drawingml/2006/table">
            <a:tbl>
              <a:tblPr firstRow="1" bandRow="1">
                <a:tableStyleId>{5C22544A-7EE6-4342-B048-85BDC9FD1C3A}</a:tableStyleId>
              </a:tblPr>
              <a:tblGrid>
                <a:gridCol w="1554373">
                  <a:extLst>
                    <a:ext uri="{9D8B030D-6E8A-4147-A177-3AD203B41FA5}">
                      <a16:colId xmlns:a16="http://schemas.microsoft.com/office/drawing/2014/main" val="3648366328"/>
                    </a:ext>
                  </a:extLst>
                </a:gridCol>
                <a:gridCol w="4364646">
                  <a:extLst>
                    <a:ext uri="{9D8B030D-6E8A-4147-A177-3AD203B41FA5}">
                      <a16:colId xmlns:a16="http://schemas.microsoft.com/office/drawing/2014/main" val="3677734749"/>
                    </a:ext>
                  </a:extLst>
                </a:gridCol>
                <a:gridCol w="2635046">
                  <a:extLst>
                    <a:ext uri="{9D8B030D-6E8A-4147-A177-3AD203B41FA5}">
                      <a16:colId xmlns:a16="http://schemas.microsoft.com/office/drawing/2014/main" val="241300183"/>
                    </a:ext>
                  </a:extLst>
                </a:gridCol>
              </a:tblGrid>
              <a:tr h="478563">
                <a:tc>
                  <a:txBody>
                    <a:bodyPr/>
                    <a:lstStyle/>
                    <a:p>
                      <a:pPr algn="ctr" fontAlgn="t"/>
                      <a:r>
                        <a:rPr lang="en-US" sz="1600" b="1" i="0" u="none" strike="noStrike">
                          <a:solidFill>
                            <a:srgbClr val="FFFFFF"/>
                          </a:solidFill>
                          <a:effectLst/>
                          <a:latin typeface="Arial" panose="020B0604020202020204" pitchFamily="34" charset="0"/>
                        </a:rPr>
                        <a:t>Classification</a:t>
                      </a:r>
                      <a:endParaRPr lang="en-US" sz="1600" b="0" i="0" u="none" strike="noStrike">
                        <a:solidFill>
                          <a:srgbClr val="000000"/>
                        </a:solidFill>
                        <a:effectLst/>
                        <a:latin typeface="Times New Roman" panose="02020603050405020304" pitchFamily="18" charset="0"/>
                      </a:endParaRPr>
                    </a:p>
                  </a:txBody>
                  <a:tcPr marR="7620" marT="7620" marB="0"/>
                </a:tc>
                <a:tc>
                  <a:txBody>
                    <a:bodyPr/>
                    <a:lstStyle/>
                    <a:p>
                      <a:pPr algn="ctr" fontAlgn="t"/>
                      <a:r>
                        <a:rPr lang="en-US" sz="1600" b="1" i="0" u="none" strike="noStrike">
                          <a:solidFill>
                            <a:schemeClr val="bg1"/>
                          </a:solidFill>
                          <a:effectLst/>
                          <a:latin typeface="Arial" panose="020B0604020202020204" pitchFamily="34" charset="0"/>
                        </a:rPr>
                        <a:t>Definition</a:t>
                      </a:r>
                      <a:endParaRPr lang="en-US" sz="1200" b="1" i="0" u="none" strike="noStrike">
                        <a:solidFill>
                          <a:schemeClr val="bg1"/>
                        </a:solidFill>
                        <a:effectLst/>
                        <a:latin typeface="Arial" panose="020B0604020202020204" pitchFamily="34" charset="0"/>
                      </a:endParaRPr>
                    </a:p>
                    <a:p>
                      <a:pPr algn="ctr" fontAlgn="t"/>
                      <a:r>
                        <a:rPr lang="en-US" sz="1200" b="1" i="0" u="none" strike="noStrike">
                          <a:solidFill>
                            <a:schemeClr val="bg1"/>
                          </a:solidFill>
                          <a:effectLst/>
                          <a:latin typeface="Arial" panose="020B0604020202020204" pitchFamily="34" charset="0"/>
                        </a:rPr>
                        <a:t>A premise or that portion of a premise… </a:t>
                      </a:r>
                    </a:p>
                  </a:txBody>
                  <a:tcPr marL="7620" marR="7620" marT="7620" marB="0"/>
                </a:tc>
                <a:tc>
                  <a:txBody>
                    <a:bodyPr/>
                    <a:lstStyle/>
                    <a:p>
                      <a:pPr algn="ctr" fontAlgn="t"/>
                      <a:r>
                        <a:rPr lang="en-US" sz="1600" b="1" i="0" u="none" strike="noStrike">
                          <a:solidFill>
                            <a:srgbClr val="FFFFFF"/>
                          </a:solidFill>
                          <a:effectLst/>
                          <a:latin typeface="Arial" panose="020B0604020202020204" pitchFamily="34" charset="0"/>
                        </a:rPr>
                        <a:t>Examples</a:t>
                      </a:r>
                      <a:endParaRPr lang="en-US" sz="1600" b="1" i="0" u="none" strike="noStrike">
                        <a:solidFill>
                          <a:srgbClr val="000000"/>
                        </a:solidFill>
                        <a:effectLst/>
                        <a:latin typeface="Arial" panose="020B0604020202020204" pitchFamily="34" charset="0"/>
                      </a:endParaRPr>
                    </a:p>
                  </a:txBody>
                  <a:tcPr marL="7620" marR="7620" marT="7620" marB="0"/>
                </a:tc>
                <a:extLst>
                  <a:ext uri="{0D108BD9-81ED-4DB2-BD59-A6C34878D82A}">
                    <a16:rowId xmlns:a16="http://schemas.microsoft.com/office/drawing/2014/main" val="4190091759"/>
                  </a:ext>
                </a:extLst>
              </a:tr>
              <a:tr h="485047">
                <a:tc>
                  <a:txBody>
                    <a:bodyPr/>
                    <a:lstStyle/>
                    <a:p>
                      <a:pPr marL="0" algn="l" defTabSz="914400" rtl="0" eaLnBrk="1" fontAlgn="t" latinLnBrk="0" hangingPunct="1">
                        <a:lnSpc>
                          <a:spcPct val="100000"/>
                        </a:lnSpc>
                      </a:pPr>
                      <a:r>
                        <a:rPr lang="en-US" sz="1200" b="1" kern="1200">
                          <a:solidFill>
                            <a:schemeClr val="dk1"/>
                          </a:solidFill>
                          <a:latin typeface="+mn-lt"/>
                          <a:ea typeface="+mn-ea"/>
                          <a:cs typeface="+mn-cs"/>
                        </a:rPr>
                        <a:t>Institutional</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from which, because they are disabled, debilitated, or confined, occupants cannot readily leave without the assistance of others</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Hospitals, nursing homes, prisons</a:t>
                      </a:r>
                    </a:p>
                  </a:txBody>
                  <a:tcPr marR="7620" marT="7620" marB="0"/>
                </a:tc>
                <a:extLst>
                  <a:ext uri="{0D108BD9-81ED-4DB2-BD59-A6C34878D82A}">
                    <a16:rowId xmlns:a16="http://schemas.microsoft.com/office/drawing/2014/main" val="3667524673"/>
                  </a:ext>
                </a:extLst>
              </a:tr>
              <a:tr h="485047">
                <a:tc>
                  <a:txBody>
                    <a:bodyPr/>
                    <a:lstStyle/>
                    <a:p>
                      <a:pPr marL="0" algn="l" defTabSz="914400" rtl="0" eaLnBrk="1" fontAlgn="ctr" latinLnBrk="0" hangingPunct="1">
                        <a:lnSpc>
                          <a:spcPct val="100000"/>
                        </a:lnSpc>
                      </a:pPr>
                      <a:r>
                        <a:rPr lang="en-US" sz="1200" b="1" kern="1200">
                          <a:solidFill>
                            <a:schemeClr val="dk1"/>
                          </a:solidFill>
                          <a:latin typeface="+mn-lt"/>
                          <a:ea typeface="+mn-ea"/>
                          <a:cs typeface="+mn-cs"/>
                        </a:rPr>
                        <a:t>Public assembly</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here large numbers of people congregate and from which occupants cannot quickly vacate the space</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Auditoriums, ballrooms, classrooms, restaurants, theaters, depots</a:t>
                      </a:r>
                    </a:p>
                  </a:txBody>
                  <a:tcPr marR="7620" marT="7620" marB="0"/>
                </a:tc>
                <a:extLst>
                  <a:ext uri="{0D108BD9-81ED-4DB2-BD59-A6C34878D82A}">
                    <a16:rowId xmlns:a16="http://schemas.microsoft.com/office/drawing/2014/main" val="3346495095"/>
                  </a:ext>
                </a:extLst>
              </a:tr>
              <a:tr h="485047">
                <a:tc>
                  <a:txBody>
                    <a:bodyPr/>
                    <a:lstStyle/>
                    <a:p>
                      <a:pPr marL="0" algn="l" defTabSz="914400" rtl="0" eaLnBrk="1" fontAlgn="t" latinLnBrk="0" hangingPunct="1">
                        <a:lnSpc>
                          <a:spcPct val="100000"/>
                        </a:lnSpc>
                      </a:pPr>
                      <a:r>
                        <a:rPr lang="en-US" sz="1200" b="1" kern="1200">
                          <a:solidFill>
                            <a:schemeClr val="dk1"/>
                          </a:solidFill>
                          <a:latin typeface="+mn-lt"/>
                          <a:ea typeface="+mn-ea"/>
                          <a:cs typeface="+mn-cs"/>
                        </a:rPr>
                        <a:t>Residential</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that provides the occupants with complete independent living facilities, including permanent provisions for living, sleeping, eating, cooking, and sanitation</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Hotels, dormitories, apartments</a:t>
                      </a:r>
                    </a:p>
                  </a:txBody>
                  <a:tcPr marR="7620" marT="7620" marB="0"/>
                </a:tc>
                <a:extLst>
                  <a:ext uri="{0D108BD9-81ED-4DB2-BD59-A6C34878D82A}">
                    <a16:rowId xmlns:a16="http://schemas.microsoft.com/office/drawing/2014/main" val="2976194418"/>
                  </a:ext>
                </a:extLst>
              </a:tr>
              <a:tr h="445014">
                <a:tc>
                  <a:txBody>
                    <a:bodyPr/>
                    <a:lstStyle/>
                    <a:p>
                      <a:pPr marL="0" algn="l" defTabSz="914400" rtl="0" eaLnBrk="1" fontAlgn="ctr" latinLnBrk="0" hangingPunct="1">
                        <a:lnSpc>
                          <a:spcPct val="100000"/>
                        </a:lnSpc>
                      </a:pPr>
                      <a:r>
                        <a:rPr lang="en-US" sz="1200" b="1" kern="1200">
                          <a:solidFill>
                            <a:schemeClr val="dk1"/>
                          </a:solidFill>
                          <a:latin typeface="+mn-lt"/>
                          <a:ea typeface="+mn-ea"/>
                          <a:cs typeface="+mn-cs"/>
                        </a:rPr>
                        <a:t>Commercial</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where people transact business, receive personal service, or purchase food and other goods</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Office and professional buildings, markets (excluding large mercantile)</a:t>
                      </a:r>
                    </a:p>
                  </a:txBody>
                  <a:tcPr marR="7620" marT="7620" marB="0"/>
                </a:tc>
                <a:extLst>
                  <a:ext uri="{0D108BD9-81ED-4DB2-BD59-A6C34878D82A}">
                    <a16:rowId xmlns:a16="http://schemas.microsoft.com/office/drawing/2014/main" val="1264793365"/>
                  </a:ext>
                </a:extLst>
              </a:tr>
              <a:tr h="485047">
                <a:tc>
                  <a:txBody>
                    <a:bodyPr/>
                    <a:lstStyle/>
                    <a:p>
                      <a:pPr marL="0" algn="l" defTabSz="914400" rtl="0" eaLnBrk="1" fontAlgn="t" latinLnBrk="0" hangingPunct="1">
                        <a:lnSpc>
                          <a:spcPct val="100000"/>
                        </a:lnSpc>
                      </a:pPr>
                      <a:r>
                        <a:rPr lang="en-US" sz="1200" b="1" kern="1200">
                          <a:solidFill>
                            <a:schemeClr val="dk1"/>
                          </a:solidFill>
                          <a:latin typeface="+mn-lt"/>
                          <a:ea typeface="+mn-ea"/>
                          <a:cs typeface="+mn-cs"/>
                        </a:rPr>
                        <a:t>Large mercantile</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where more than 100 persons congregate on levels above or below street level to purchase personal merchandise</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Shopping malls</a:t>
                      </a:r>
                    </a:p>
                  </a:txBody>
                  <a:tcPr marR="7620" marT="7620" marB="0"/>
                </a:tc>
                <a:extLst>
                  <a:ext uri="{0D108BD9-81ED-4DB2-BD59-A6C34878D82A}">
                    <a16:rowId xmlns:a16="http://schemas.microsoft.com/office/drawing/2014/main" val="3239855924"/>
                  </a:ext>
                </a:extLst>
              </a:tr>
              <a:tr h="485047">
                <a:tc>
                  <a:txBody>
                    <a:bodyPr/>
                    <a:lstStyle/>
                    <a:p>
                      <a:pPr marL="0" algn="l" defTabSz="914400" rtl="0" eaLnBrk="1" latinLnBrk="0" hangingPunct="1">
                        <a:lnSpc>
                          <a:spcPct val="100000"/>
                        </a:lnSpc>
                      </a:pPr>
                      <a:r>
                        <a:rPr lang="en-US" sz="1200" b="1" kern="1200">
                          <a:solidFill>
                            <a:schemeClr val="dk1"/>
                          </a:solidFill>
                          <a:latin typeface="+mn-lt"/>
                          <a:ea typeface="+mn-ea"/>
                          <a:cs typeface="+mn-cs"/>
                        </a:rPr>
                        <a:t>Industrial</a:t>
                      </a:r>
                    </a:p>
                  </a:txBody>
                  <a:tcPr/>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is a premise or that portion of a premise that is not open to the public, where access by authorized persons is controlled, and that is used to manufacture, process, or store goods</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Manufacturing plants, processing plants, storage facilities</a:t>
                      </a:r>
                    </a:p>
                  </a:txBody>
                  <a:tcPr marR="7620" marT="7620" marB="0"/>
                </a:tc>
                <a:extLst>
                  <a:ext uri="{0D108BD9-81ED-4DB2-BD59-A6C34878D82A}">
                    <a16:rowId xmlns:a16="http://schemas.microsoft.com/office/drawing/2014/main" val="3075354506"/>
                  </a:ext>
                </a:extLst>
              </a:tr>
              <a:tr h="485047">
                <a:tc>
                  <a:txBody>
                    <a:bodyPr/>
                    <a:lstStyle/>
                    <a:p>
                      <a:pPr marL="0" algn="l" defTabSz="914400" rtl="0" eaLnBrk="1" latinLnBrk="0" hangingPunct="1">
                        <a:lnSpc>
                          <a:spcPct val="100000"/>
                        </a:lnSpc>
                      </a:pPr>
                      <a:r>
                        <a:rPr lang="en-US" sz="1200" b="1" kern="1200">
                          <a:solidFill>
                            <a:schemeClr val="dk1"/>
                          </a:solidFill>
                          <a:latin typeface="+mn-lt"/>
                          <a:ea typeface="+mn-ea"/>
                          <a:cs typeface="+mn-cs"/>
                        </a:rPr>
                        <a:t>Mixed</a:t>
                      </a:r>
                    </a:p>
                  </a:txBody>
                  <a:tcPr/>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two or more occupancies are located within the same building</a:t>
                      </a:r>
                    </a:p>
                  </a:txBody>
                  <a:tcPr marR="7620" marT="7620" marB="0"/>
                </a:tc>
                <a:tc>
                  <a:txBody>
                    <a:bodyPr/>
                    <a:lstStyle/>
                    <a:p>
                      <a:pPr marL="0" algn="l" defTabSz="914400" rtl="0" eaLnBrk="1" fontAlgn="t" latinLnBrk="0" hangingPunct="1">
                        <a:lnSpc>
                          <a:spcPct val="100000"/>
                        </a:lnSpc>
                      </a:pPr>
                      <a:r>
                        <a:rPr lang="en-US" sz="1200" b="0" kern="1200" dirty="0">
                          <a:solidFill>
                            <a:schemeClr val="dk1"/>
                          </a:solidFill>
                          <a:latin typeface="+mn-lt"/>
                          <a:ea typeface="+mn-ea"/>
                          <a:cs typeface="+mn-cs"/>
                        </a:rPr>
                        <a:t>Combination of one or more of the above space types</a:t>
                      </a:r>
                    </a:p>
                  </a:txBody>
                  <a:tcPr marR="7620" marT="7620" marB="0"/>
                </a:tc>
                <a:extLst>
                  <a:ext uri="{0D108BD9-81ED-4DB2-BD59-A6C34878D82A}">
                    <a16:rowId xmlns:a16="http://schemas.microsoft.com/office/drawing/2014/main" val="4208526347"/>
                  </a:ext>
                </a:extLst>
              </a:tr>
            </a:tbl>
          </a:graphicData>
        </a:graphic>
      </p:graphicFrame>
    </p:spTree>
    <p:extLst>
      <p:ext uri="{BB962C8B-B14F-4D97-AF65-F5344CB8AC3E}">
        <p14:creationId xmlns:p14="http://schemas.microsoft.com/office/powerpoint/2010/main" val="9050053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15</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2256" y="572534"/>
            <a:ext cx="8699488" cy="314349"/>
          </a:xfrm>
        </p:spPr>
        <p:txBody>
          <a:bodyPr/>
          <a:lstStyle/>
          <a:p>
            <a:r>
              <a:rPr lang="en-US"/>
              <a:t>Refrigeration System Classification</a:t>
            </a:r>
          </a:p>
        </p:txBody>
      </p:sp>
      <p:graphicFrame>
        <p:nvGraphicFramePr>
          <p:cNvPr id="7" name="Table 7">
            <a:extLst>
              <a:ext uri="{FF2B5EF4-FFF2-40B4-BE49-F238E27FC236}">
                <a16:creationId xmlns:a16="http://schemas.microsoft.com/office/drawing/2014/main" id="{716536BC-CCB6-D371-D61E-B9B1D11D5ECE}"/>
              </a:ext>
            </a:extLst>
          </p:cNvPr>
          <p:cNvGraphicFramePr>
            <a:graphicFrameLocks noGrp="1"/>
          </p:cNvGraphicFramePr>
          <p:nvPr/>
        </p:nvGraphicFramePr>
        <p:xfrm>
          <a:off x="483424" y="1088389"/>
          <a:ext cx="8177151" cy="3285883"/>
        </p:xfrm>
        <a:graphic>
          <a:graphicData uri="http://schemas.openxmlformats.org/drawingml/2006/table">
            <a:tbl>
              <a:tblPr firstRow="1" bandRow="1">
                <a:tableStyleId>{5C22544A-7EE6-4342-B048-85BDC9FD1C3A}</a:tableStyleId>
              </a:tblPr>
              <a:tblGrid>
                <a:gridCol w="2062636">
                  <a:extLst>
                    <a:ext uri="{9D8B030D-6E8A-4147-A177-3AD203B41FA5}">
                      <a16:colId xmlns:a16="http://schemas.microsoft.com/office/drawing/2014/main" val="3648366328"/>
                    </a:ext>
                  </a:extLst>
                </a:gridCol>
                <a:gridCol w="3026098">
                  <a:extLst>
                    <a:ext uri="{9D8B030D-6E8A-4147-A177-3AD203B41FA5}">
                      <a16:colId xmlns:a16="http://schemas.microsoft.com/office/drawing/2014/main" val="3744777977"/>
                    </a:ext>
                  </a:extLst>
                </a:gridCol>
                <a:gridCol w="3088417">
                  <a:extLst>
                    <a:ext uri="{9D8B030D-6E8A-4147-A177-3AD203B41FA5}">
                      <a16:colId xmlns:a16="http://schemas.microsoft.com/office/drawing/2014/main" val="241300183"/>
                    </a:ext>
                  </a:extLst>
                </a:gridCol>
              </a:tblGrid>
              <a:tr h="385158">
                <a:tc>
                  <a:txBody>
                    <a:bodyPr/>
                    <a:lstStyle/>
                    <a:p>
                      <a:pPr algn="ctr" fontAlgn="t"/>
                      <a:r>
                        <a:rPr lang="en-US" sz="1600" b="1" i="0" u="none" strike="noStrike">
                          <a:solidFill>
                            <a:schemeClr val="bg1"/>
                          </a:solidFill>
                          <a:effectLst/>
                          <a:latin typeface="Arial" panose="020B0604020202020204" pitchFamily="34" charset="0"/>
                        </a:rPr>
                        <a:t>Classification</a:t>
                      </a:r>
                      <a:endParaRPr lang="en-US" sz="1600" b="0" i="0" u="none" strike="noStrike">
                        <a:solidFill>
                          <a:schemeClr val="bg1"/>
                        </a:solidFill>
                        <a:effectLst/>
                        <a:latin typeface="Times New Roman" panose="02020603050405020304" pitchFamily="18" charset="0"/>
                      </a:endParaRPr>
                    </a:p>
                  </a:txBody>
                  <a:tcPr marR="7620" marT="7620" marB="0" anchor="ctr"/>
                </a:tc>
                <a:tc>
                  <a:txBody>
                    <a:bodyPr/>
                    <a:lstStyle/>
                    <a:p>
                      <a:pPr algn="ctr" fontAlgn="t"/>
                      <a:r>
                        <a:rPr lang="en-US" sz="1600" b="1" i="0" u="none" strike="noStrike">
                          <a:solidFill>
                            <a:schemeClr val="bg1"/>
                          </a:solidFill>
                          <a:effectLst/>
                          <a:latin typeface="Arial" panose="020B0604020202020204" pitchFamily="34" charset="0"/>
                        </a:rPr>
                        <a:t>Definition</a:t>
                      </a:r>
                    </a:p>
                  </a:txBody>
                  <a:tcPr marL="7620" marR="7620" marT="7620" marB="0" anchor="ctr"/>
                </a:tc>
                <a:tc>
                  <a:txBody>
                    <a:bodyPr/>
                    <a:lstStyle/>
                    <a:p>
                      <a:pPr algn="ctr" fontAlgn="t"/>
                      <a:r>
                        <a:rPr lang="en-US" sz="1600" b="1" i="0" u="none" strike="noStrike">
                          <a:solidFill>
                            <a:schemeClr val="bg1"/>
                          </a:solidFill>
                          <a:effectLst/>
                          <a:latin typeface="Arial" panose="020B0604020202020204" pitchFamily="34" charset="0"/>
                        </a:rPr>
                        <a:t>Examples</a:t>
                      </a:r>
                    </a:p>
                  </a:txBody>
                  <a:tcPr marL="7620" marR="7620" marT="7620" marB="0" anchor="ctr"/>
                </a:tc>
                <a:extLst>
                  <a:ext uri="{0D108BD9-81ED-4DB2-BD59-A6C34878D82A}">
                    <a16:rowId xmlns:a16="http://schemas.microsoft.com/office/drawing/2014/main" val="4190091759"/>
                  </a:ext>
                </a:extLst>
              </a:tr>
              <a:tr h="665238">
                <a:tc>
                  <a:txBody>
                    <a:bodyPr/>
                    <a:lstStyle/>
                    <a:p>
                      <a:pPr marL="0" algn="ctr" defTabSz="914400" rtl="0" eaLnBrk="1" fontAlgn="t" latinLnBrk="0" hangingPunct="1">
                        <a:lnSpc>
                          <a:spcPct val="150000"/>
                        </a:lnSpc>
                      </a:pPr>
                      <a:r>
                        <a:rPr lang="en-US" sz="1200" b="1" kern="1200" dirty="0">
                          <a:solidFill>
                            <a:schemeClr val="dk1"/>
                          </a:solidFill>
                          <a:latin typeface="+mn-lt"/>
                          <a:ea typeface="+mn-ea"/>
                          <a:cs typeface="+mn-cs"/>
                        </a:rPr>
                        <a:t>High Probability</a:t>
                      </a:r>
                    </a:p>
                  </a:txBody>
                  <a:tcPr marR="7620" marT="7620" marB="0" anchor="ctr"/>
                </a:tc>
                <a:tc>
                  <a:txBody>
                    <a:bodyPr/>
                    <a:lstStyle/>
                    <a:p>
                      <a:pPr marL="0" indent="0" algn="ctr" defTabSz="914400" rtl="0" eaLnBrk="1" fontAlgn="t" latinLnBrk="0" hangingPunct="1">
                        <a:lnSpc>
                          <a:spcPct val="100000"/>
                        </a:lnSpc>
                        <a:buFont typeface="Arial" panose="020B0604020202020204" pitchFamily="34" charset="0"/>
                        <a:buNone/>
                      </a:pPr>
                      <a:r>
                        <a:rPr lang="en-US" sz="1200" dirty="0"/>
                        <a:t>Any system where leakage of refrigerant has </a:t>
                      </a:r>
                      <a:r>
                        <a:rPr lang="en-US" sz="1200" b="1" dirty="0"/>
                        <a:t>high probability to enter the occupied space</a:t>
                      </a:r>
                      <a:r>
                        <a:rPr lang="en-US" sz="1200" dirty="0"/>
                        <a:t>. </a:t>
                      </a:r>
                      <a:endParaRPr lang="en-US" sz="1200" b="0" kern="1200" dirty="0">
                        <a:solidFill>
                          <a:schemeClr val="dk1"/>
                        </a:solidFill>
                        <a:latin typeface="+mn-lt"/>
                        <a:ea typeface="+mn-ea"/>
                        <a:cs typeface="+mn-cs"/>
                      </a:endParaRPr>
                    </a:p>
                  </a:txBody>
                  <a:tcPr marR="7620" marT="7620" marB="0" anchor="ctr"/>
                </a:tc>
                <a:tc>
                  <a:txBody>
                    <a:bodyPr/>
                    <a:lstStyle/>
                    <a:p>
                      <a:pPr marL="0" indent="0" algn="l" defTabSz="914400" rtl="0" eaLnBrk="1" fontAlgn="t" latinLnBrk="0" hangingPunct="1">
                        <a:lnSpc>
                          <a:spcPct val="100000"/>
                        </a:lnSpc>
                        <a:buFont typeface="Arial" panose="020B0604020202020204" pitchFamily="34" charset="0"/>
                        <a:buNone/>
                      </a:pPr>
                      <a:endParaRPr lang="en-US" sz="1200" b="1" kern="1200" dirty="0">
                        <a:solidFill>
                          <a:schemeClr val="dk1"/>
                        </a:solidFill>
                        <a:latin typeface="+mn-lt"/>
                        <a:ea typeface="+mn-ea"/>
                        <a:cs typeface="+mn-cs"/>
                      </a:endParaRPr>
                    </a:p>
                    <a:p>
                      <a:pPr marL="0" indent="0" algn="l" defTabSz="914400" rtl="0" eaLnBrk="1" fontAlgn="t" latinLnBrk="0" hangingPunct="1">
                        <a:lnSpc>
                          <a:spcPct val="100000"/>
                        </a:lnSpc>
                        <a:buFont typeface="Arial" panose="020B0604020202020204" pitchFamily="34" charset="0"/>
                        <a:buNone/>
                      </a:pPr>
                      <a:r>
                        <a:rPr lang="en-US" sz="1200" b="1" kern="1200" dirty="0">
                          <a:solidFill>
                            <a:schemeClr val="dk1"/>
                          </a:solidFill>
                          <a:latin typeface="+mn-lt"/>
                          <a:ea typeface="+mn-ea"/>
                          <a:cs typeface="+mn-cs"/>
                        </a:rPr>
                        <a:t>Direct Systems</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Direct expansion (DX) split system</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dk1"/>
                          </a:solidFill>
                          <a:latin typeface="+mn-lt"/>
                          <a:ea typeface="+mn-ea"/>
                          <a:cs typeface="+mn-cs"/>
                        </a:rPr>
                        <a:t>Packaged RTU</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dk1"/>
                          </a:solidFill>
                          <a:latin typeface="+mn-lt"/>
                          <a:ea typeface="+mn-ea"/>
                          <a:cs typeface="+mn-cs"/>
                        </a:rPr>
                        <a:t>Water source heat pump</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dk1"/>
                          </a:solidFill>
                          <a:latin typeface="+mn-lt"/>
                          <a:ea typeface="+mn-ea"/>
                          <a:cs typeface="+mn-cs"/>
                        </a:rPr>
                        <a:t>VRF</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dk1"/>
                          </a:solidFill>
                          <a:latin typeface="+mn-lt"/>
                          <a:ea typeface="+mn-ea"/>
                          <a:cs typeface="+mn-cs"/>
                        </a:rPr>
                        <a:t>PTAC</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dk1"/>
                        </a:solidFill>
                        <a:latin typeface="+mn-lt"/>
                        <a:ea typeface="+mn-ea"/>
                        <a:cs typeface="+mn-cs"/>
                      </a:endParaRPr>
                    </a:p>
                  </a:txBody>
                  <a:tcPr marR="7620" marT="7620" marB="0" anchor="ctr"/>
                </a:tc>
                <a:extLst>
                  <a:ext uri="{0D108BD9-81ED-4DB2-BD59-A6C34878D82A}">
                    <a16:rowId xmlns:a16="http://schemas.microsoft.com/office/drawing/2014/main" val="3667524673"/>
                  </a:ext>
                </a:extLst>
              </a:tr>
              <a:tr h="1430065">
                <a:tc>
                  <a:txBody>
                    <a:bodyPr/>
                    <a:lstStyle/>
                    <a:p>
                      <a:pPr marL="0" algn="ctr" defTabSz="914400" rtl="0" eaLnBrk="1" fontAlgn="ctr" latinLnBrk="0" hangingPunct="1">
                        <a:lnSpc>
                          <a:spcPct val="150000"/>
                        </a:lnSpc>
                      </a:pPr>
                      <a:r>
                        <a:rPr lang="en-US" sz="1200" b="1" kern="1200" dirty="0">
                          <a:solidFill>
                            <a:schemeClr val="dk1"/>
                          </a:solidFill>
                          <a:latin typeface="+mn-lt"/>
                          <a:ea typeface="+mn-ea"/>
                          <a:cs typeface="+mn-cs"/>
                        </a:rPr>
                        <a:t>Low Probability</a:t>
                      </a:r>
                    </a:p>
                  </a:txBody>
                  <a:tcPr marR="7620" marT="7620" marB="0" anchor="ctr"/>
                </a:tc>
                <a:tc>
                  <a:txBody>
                    <a:bodyPr/>
                    <a:lstStyle/>
                    <a:p>
                      <a:pPr marL="0" indent="0" algn="ctr" defTabSz="914400" rtl="0" eaLnBrk="1" fontAlgn="t" latinLnBrk="0" hangingPunct="1">
                        <a:lnSpc>
                          <a:spcPct val="100000"/>
                        </a:lnSpc>
                        <a:buFont typeface="Arial" panose="020B0604020202020204" pitchFamily="34" charset="0"/>
                        <a:buNone/>
                      </a:pPr>
                      <a:r>
                        <a:rPr lang="en-US" sz="1200" dirty="0"/>
                        <a:t>Any system where leakage of refrigerant </a:t>
                      </a:r>
                      <a:r>
                        <a:rPr lang="en-US" sz="1200" b="1" dirty="0"/>
                        <a:t>cannot enter the occupied space</a:t>
                      </a:r>
                      <a:r>
                        <a:rPr lang="en-US" sz="1200" dirty="0"/>
                        <a:t>. </a:t>
                      </a:r>
                      <a:endParaRPr lang="en-US" sz="1200" b="0" kern="1200" dirty="0">
                        <a:solidFill>
                          <a:schemeClr val="dk1"/>
                        </a:solidFill>
                        <a:latin typeface="+mn-lt"/>
                        <a:ea typeface="+mn-ea"/>
                        <a:cs typeface="+mn-cs"/>
                      </a:endParaRPr>
                    </a:p>
                  </a:txBody>
                  <a:tcPr marR="7620" marT="7620" marB="0" anchor="ctr"/>
                </a:tc>
                <a:tc>
                  <a:txBody>
                    <a:bodyPr/>
                    <a:lstStyle/>
                    <a:p>
                      <a:pPr marL="0" indent="0" algn="l" defTabSz="914400" rtl="0" eaLnBrk="1" fontAlgn="t" latinLnBrk="0" hangingPunct="1">
                        <a:lnSpc>
                          <a:spcPct val="100000"/>
                        </a:lnSpc>
                        <a:buFont typeface="Arial" panose="020B0604020202020204" pitchFamily="34" charset="0"/>
                        <a:buNone/>
                      </a:pPr>
                      <a:r>
                        <a:rPr lang="en-US" sz="1200" b="1" kern="1200" dirty="0">
                          <a:solidFill>
                            <a:schemeClr val="dk1"/>
                          </a:solidFill>
                          <a:latin typeface="+mn-lt"/>
                          <a:ea typeface="+mn-ea"/>
                          <a:cs typeface="+mn-cs"/>
                        </a:rPr>
                        <a:t>Indirect closed systems</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Water-cooled chiller in machinery room</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Air-cooled chiller outdoors</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Water-to-water heat pump in machinery room</a:t>
                      </a:r>
                    </a:p>
                  </a:txBody>
                  <a:tcPr marR="7620" marT="7620" marB="0" anchor="ctr"/>
                </a:tc>
                <a:extLst>
                  <a:ext uri="{0D108BD9-81ED-4DB2-BD59-A6C34878D82A}">
                    <a16:rowId xmlns:a16="http://schemas.microsoft.com/office/drawing/2014/main" val="3346495095"/>
                  </a:ext>
                </a:extLst>
              </a:tr>
            </a:tbl>
          </a:graphicData>
        </a:graphic>
      </p:graphicFrame>
      <p:sp>
        <p:nvSpPr>
          <p:cNvPr id="4" name="Oval 3">
            <a:extLst>
              <a:ext uri="{FF2B5EF4-FFF2-40B4-BE49-F238E27FC236}">
                <a16:creationId xmlns:a16="http://schemas.microsoft.com/office/drawing/2014/main" id="{9DC40A74-C3C7-5A68-02E6-911D2B137D95}"/>
              </a:ext>
            </a:extLst>
          </p:cNvPr>
          <p:cNvSpPr/>
          <p:nvPr/>
        </p:nvSpPr>
        <p:spPr>
          <a:xfrm>
            <a:off x="8616820" y="443200"/>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B</a:t>
            </a:r>
          </a:p>
        </p:txBody>
      </p:sp>
    </p:spTree>
    <p:extLst>
      <p:ext uri="{BB962C8B-B14F-4D97-AF65-F5344CB8AC3E}">
        <p14:creationId xmlns:p14="http://schemas.microsoft.com/office/powerpoint/2010/main" val="14347133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93EA-9B60-E55C-FB20-8BA45ECF8467}"/>
              </a:ext>
            </a:extLst>
          </p:cNvPr>
          <p:cNvSpPr>
            <a:spLocks noGrp="1"/>
          </p:cNvSpPr>
          <p:nvPr>
            <p:ph type="title"/>
          </p:nvPr>
        </p:nvSpPr>
        <p:spPr/>
        <p:txBody>
          <a:bodyPr/>
          <a:lstStyle/>
          <a:p>
            <a:r>
              <a:rPr lang="en-US"/>
              <a:t>Requirements</a:t>
            </a:r>
          </a:p>
        </p:txBody>
      </p:sp>
      <p:graphicFrame>
        <p:nvGraphicFramePr>
          <p:cNvPr id="4" name="Content Placeholder 3">
            <a:extLst>
              <a:ext uri="{FF2B5EF4-FFF2-40B4-BE49-F238E27FC236}">
                <a16:creationId xmlns:a16="http://schemas.microsoft.com/office/drawing/2014/main" id="{FE01E919-E5A1-779E-0DED-F1C60012479A}"/>
              </a:ext>
            </a:extLst>
          </p:cNvPr>
          <p:cNvGraphicFramePr>
            <a:graphicFrameLocks noGrp="1"/>
          </p:cNvGraphicFramePr>
          <p:nvPr>
            <p:ph sz="quarter" idx="10"/>
            <p:extLst>
              <p:ext uri="{D42A27DB-BD31-4B8C-83A1-F6EECF244321}">
                <p14:modId xmlns:p14="http://schemas.microsoft.com/office/powerpoint/2010/main" val="3685128346"/>
              </p:ext>
            </p:extLst>
          </p:nvPr>
        </p:nvGraphicFramePr>
        <p:xfrm>
          <a:off x="222250" y="755650"/>
          <a:ext cx="8699500" cy="31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Table 12">
            <a:extLst>
              <a:ext uri="{FF2B5EF4-FFF2-40B4-BE49-F238E27FC236}">
                <a16:creationId xmlns:a16="http://schemas.microsoft.com/office/drawing/2014/main" id="{92C01B24-B08C-A817-99D9-F503BED4E717}"/>
              </a:ext>
            </a:extLst>
          </p:cNvPr>
          <p:cNvGraphicFramePr>
            <a:graphicFrameLocks noGrp="1"/>
          </p:cNvGraphicFramePr>
          <p:nvPr>
            <p:extLst>
              <p:ext uri="{D42A27DB-BD31-4B8C-83A1-F6EECF244321}">
                <p14:modId xmlns:p14="http://schemas.microsoft.com/office/powerpoint/2010/main" val="1220474626"/>
              </p:ext>
            </p:extLst>
          </p:nvPr>
        </p:nvGraphicFramePr>
        <p:xfrm>
          <a:off x="301451" y="588001"/>
          <a:ext cx="8548679" cy="4221480"/>
        </p:xfrm>
        <a:graphic>
          <a:graphicData uri="http://schemas.openxmlformats.org/drawingml/2006/table">
            <a:tbl>
              <a:tblPr firstRow="1" bandRow="1">
                <a:tableStyleId>{5C22544A-7EE6-4342-B048-85BDC9FD1C3A}</a:tableStyleId>
              </a:tblPr>
              <a:tblGrid>
                <a:gridCol w="487345">
                  <a:extLst>
                    <a:ext uri="{9D8B030D-6E8A-4147-A177-3AD203B41FA5}">
                      <a16:colId xmlns:a16="http://schemas.microsoft.com/office/drawing/2014/main" val="3984101776"/>
                    </a:ext>
                  </a:extLst>
                </a:gridCol>
                <a:gridCol w="2523196">
                  <a:extLst>
                    <a:ext uri="{9D8B030D-6E8A-4147-A177-3AD203B41FA5}">
                      <a16:colId xmlns:a16="http://schemas.microsoft.com/office/drawing/2014/main" val="225693696"/>
                    </a:ext>
                  </a:extLst>
                </a:gridCol>
                <a:gridCol w="5538138">
                  <a:extLst>
                    <a:ext uri="{9D8B030D-6E8A-4147-A177-3AD203B41FA5}">
                      <a16:colId xmlns:a16="http://schemas.microsoft.com/office/drawing/2014/main" val="4038566551"/>
                    </a:ext>
                  </a:extLst>
                </a:gridCol>
              </a:tblGrid>
              <a:tr h="370840">
                <a:tc>
                  <a:txBody>
                    <a:bodyPr/>
                    <a:lstStyle/>
                    <a:p>
                      <a:endParaRPr lang="en-US" sz="1200"/>
                    </a:p>
                  </a:txBody>
                  <a:tcPr/>
                </a:tc>
                <a:tc>
                  <a:txBody>
                    <a:bodyPr/>
                    <a:lstStyle/>
                    <a:p>
                      <a:r>
                        <a:rPr lang="en-US" sz="1200" dirty="0"/>
                        <a:t>ASHRAE Standard 15 Topic</a:t>
                      </a:r>
                    </a:p>
                  </a:txBody>
                  <a:tcPr/>
                </a:tc>
                <a:tc>
                  <a:txBody>
                    <a:bodyPr/>
                    <a:lstStyle/>
                    <a:p>
                      <a:r>
                        <a:rPr lang="en-US" sz="1200" dirty="0"/>
                        <a:t>Requirement(s)</a:t>
                      </a:r>
                    </a:p>
                  </a:txBody>
                  <a:tcPr/>
                </a:tc>
                <a:extLst>
                  <a:ext uri="{0D108BD9-81ED-4DB2-BD59-A6C34878D82A}">
                    <a16:rowId xmlns:a16="http://schemas.microsoft.com/office/drawing/2014/main" val="1926357154"/>
                  </a:ext>
                </a:extLst>
              </a:tr>
              <a:tr h="370840">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Refrigerant limit</a:t>
                      </a:r>
                      <a:endParaRPr lang="en-US" sz="1200" dirty="0"/>
                    </a:p>
                  </a:txBody>
                  <a:tcPr/>
                </a:tc>
                <a:tc>
                  <a:txBody>
                    <a:bodyPr/>
                    <a:lstStyle/>
                    <a:p>
                      <a:pPr marL="171450" lvl="0" indent="-171450">
                        <a:buFont typeface="Arial" panose="020B0604020202020204" pitchFamily="34" charset="0"/>
                        <a:buChar char="•"/>
                      </a:pPr>
                      <a:r>
                        <a:rPr lang="en-US" sz="1200" b="0" dirty="0"/>
                        <a:t>Volume calculations</a:t>
                      </a:r>
                    </a:p>
                    <a:p>
                      <a:pPr marL="171450" lvl="0" indent="-171450">
                        <a:buFont typeface="Arial" panose="020B0604020202020204" pitchFamily="34" charset="0"/>
                        <a:buChar char="•"/>
                      </a:pPr>
                      <a:r>
                        <a:rPr lang="en-US" sz="1200" b="0" dirty="0"/>
                        <a:t>Connected spaces</a:t>
                      </a:r>
                    </a:p>
                    <a:p>
                      <a:pPr marL="171450" lvl="0" indent="-171450">
                        <a:buFont typeface="Arial" panose="020B0604020202020204" pitchFamily="34" charset="0"/>
                        <a:buChar char="•"/>
                      </a:pPr>
                      <a:r>
                        <a:rPr lang="en-US" sz="1200" b="0" dirty="0"/>
                        <a:t>Natural ventilation openings</a:t>
                      </a:r>
                    </a:p>
                    <a:p>
                      <a:pPr marL="171450" lvl="0" indent="-171450">
                        <a:buFont typeface="Arial" panose="020B0604020202020204" pitchFamily="34" charset="0"/>
                        <a:buChar char="•"/>
                      </a:pPr>
                      <a:r>
                        <a:rPr lang="en-US" sz="1200" b="0" dirty="0"/>
                        <a:t>Charge limits</a:t>
                      </a:r>
                    </a:p>
                    <a:p>
                      <a:pPr marL="171450" lvl="0" indent="-171450">
                        <a:buFont typeface="Arial" panose="020B0604020202020204" pitchFamily="34" charset="0"/>
                        <a:buChar char="•"/>
                      </a:pPr>
                      <a:r>
                        <a:rPr lang="en-US" sz="1200" b="0" dirty="0"/>
                        <a:t>EDVC calculation</a:t>
                      </a:r>
                    </a:p>
                  </a:txBody>
                  <a:tcPr/>
                </a:tc>
                <a:extLst>
                  <a:ext uri="{0D108BD9-81ED-4DB2-BD59-A6C34878D82A}">
                    <a16:rowId xmlns:a16="http://schemas.microsoft.com/office/drawing/2014/main" val="3745947400"/>
                  </a:ext>
                </a:extLst>
              </a:tr>
              <a:tr h="370840">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Refrigerant detection</a:t>
                      </a:r>
                    </a:p>
                    <a:p>
                      <a:endParaRPr lang="en-US" sz="1200"/>
                    </a:p>
                  </a:txBody>
                  <a:tcPr/>
                </a:tc>
                <a:tc>
                  <a:txBody>
                    <a:bodyPr/>
                    <a:lstStyle/>
                    <a:p>
                      <a:pPr marL="171450" indent="-171450">
                        <a:buFont typeface="Arial" panose="020B0604020202020204" pitchFamily="34" charset="0"/>
                        <a:buChar char="•"/>
                      </a:pPr>
                      <a:r>
                        <a:rPr lang="en-US" sz="1200" dirty="0"/>
                        <a:t>Integral refrigerant detection system</a:t>
                      </a:r>
                    </a:p>
                  </a:txBody>
                  <a:tcPr/>
                </a:tc>
                <a:extLst>
                  <a:ext uri="{0D108BD9-81ED-4DB2-BD59-A6C34878D82A}">
                    <a16:rowId xmlns:a16="http://schemas.microsoft.com/office/drawing/2014/main" val="601070243"/>
                  </a:ext>
                </a:extLst>
              </a:tr>
              <a:tr h="370840">
                <a:tc>
                  <a:txBody>
                    <a:bodyPr/>
                    <a:lstStyle/>
                    <a:p>
                      <a:endParaRPr lang="en-US" sz="1200"/>
                    </a:p>
                  </a:txBody>
                  <a:tcPr/>
                </a:tc>
                <a:tc>
                  <a:txBody>
                    <a:bodyPr/>
                    <a:lstStyle/>
                    <a:p>
                      <a:r>
                        <a:rPr lang="en-US" sz="1200" dirty="0"/>
                        <a:t>Mitigation</a:t>
                      </a:r>
                    </a:p>
                  </a:txBody>
                  <a:tcPr/>
                </a:tc>
                <a:tc>
                  <a:txBody>
                    <a:bodyPr/>
                    <a:lstStyle/>
                    <a:p>
                      <a:pPr marL="171450" indent="-171450">
                        <a:buFont typeface="Arial" panose="020B0604020202020204" pitchFamily="34" charset="0"/>
                        <a:buChar char="•"/>
                      </a:pPr>
                      <a:r>
                        <a:rPr lang="en-US" sz="1200" dirty="0"/>
                        <a:t>Circulate air</a:t>
                      </a:r>
                    </a:p>
                    <a:p>
                      <a:pPr marL="171450" indent="-171450">
                        <a:buFont typeface="Arial" panose="020B0604020202020204" pitchFamily="34" charset="0"/>
                        <a:buChar char="•"/>
                      </a:pPr>
                      <a:r>
                        <a:rPr lang="en-US" sz="1200" dirty="0"/>
                        <a:t>Open zone dampers</a:t>
                      </a:r>
                    </a:p>
                    <a:p>
                      <a:pPr marL="171450" indent="-171450">
                        <a:buFont typeface="Arial" panose="020B0604020202020204" pitchFamily="34" charset="0"/>
                        <a:buChar char="•"/>
                      </a:pPr>
                      <a:r>
                        <a:rPr lang="en-US" sz="1200" dirty="0"/>
                        <a:t>Deenergize heat and ignition sources</a:t>
                      </a:r>
                    </a:p>
                    <a:p>
                      <a:pPr marL="171450" indent="-171450">
                        <a:buFont typeface="Arial" panose="020B0604020202020204" pitchFamily="34" charset="0"/>
                        <a:buChar char="•"/>
                      </a:pPr>
                      <a:r>
                        <a:rPr lang="en-US" sz="1200" dirty="0"/>
                        <a:t>Activate shutoff valves</a:t>
                      </a:r>
                    </a:p>
                    <a:p>
                      <a:pPr marL="171450" indent="-171450">
                        <a:buFont typeface="Arial" panose="020B0604020202020204" pitchFamily="34" charset="0"/>
                        <a:buChar char="•"/>
                      </a:pPr>
                      <a:r>
                        <a:rPr lang="en-US" sz="1200" dirty="0"/>
                        <a:t>Ventilate</a:t>
                      </a:r>
                    </a:p>
                  </a:txBody>
                  <a:tcPr/>
                </a:tc>
                <a:extLst>
                  <a:ext uri="{0D108BD9-81ED-4DB2-BD59-A6C34878D82A}">
                    <a16:rowId xmlns:a16="http://schemas.microsoft.com/office/drawing/2014/main" val="4205811498"/>
                  </a:ext>
                </a:extLst>
              </a:tr>
              <a:tr h="370840">
                <a:tc>
                  <a:txBody>
                    <a:bodyPr/>
                    <a:lstStyle/>
                    <a:p>
                      <a:endParaRPr lang="en-US" sz="1200"/>
                    </a:p>
                  </a:txBody>
                  <a:tcPr/>
                </a:tc>
                <a:tc>
                  <a:txBody>
                    <a:bodyPr/>
                    <a:lstStyle/>
                    <a:p>
                      <a:r>
                        <a:rPr lang="en-US" sz="1200" dirty="0"/>
                        <a:t>Ventilation</a:t>
                      </a:r>
                    </a:p>
                  </a:txBody>
                  <a:tcPr/>
                </a:tc>
                <a:tc>
                  <a:txBody>
                    <a:bodyPr/>
                    <a:lstStyle/>
                    <a:p>
                      <a:pPr marL="171450" indent="-171450">
                        <a:buFont typeface="Arial" panose="020B0604020202020204" pitchFamily="34" charset="0"/>
                        <a:buChar char="•"/>
                      </a:pPr>
                      <a:r>
                        <a:rPr lang="en-US" sz="1200" dirty="0"/>
                        <a:t>Exhaust leaked refrigerant</a:t>
                      </a:r>
                    </a:p>
                  </a:txBody>
                  <a:tcPr/>
                </a:tc>
                <a:extLst>
                  <a:ext uri="{0D108BD9-81ED-4DB2-BD59-A6C34878D82A}">
                    <a16:rowId xmlns:a16="http://schemas.microsoft.com/office/drawing/2014/main" val="785917194"/>
                  </a:ext>
                </a:extLst>
              </a:tr>
              <a:tr h="370840">
                <a:tc>
                  <a:txBody>
                    <a:bodyPr/>
                    <a:lstStyle/>
                    <a:p>
                      <a:endParaRPr lang="en-US" sz="1200"/>
                    </a:p>
                  </a:txBody>
                  <a:tcPr/>
                </a:tc>
                <a:tc>
                  <a:txBody>
                    <a:bodyPr/>
                    <a:lstStyle/>
                    <a:p>
                      <a:r>
                        <a:rPr lang="en-US" sz="1200" dirty="0"/>
                        <a:t>Ignition</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No ignition sources in ductwork</a:t>
                      </a:r>
                    </a:p>
                  </a:txBody>
                  <a:tcPr/>
                </a:tc>
                <a:extLst>
                  <a:ext uri="{0D108BD9-81ED-4DB2-BD59-A6C34878D82A}">
                    <a16:rowId xmlns:a16="http://schemas.microsoft.com/office/drawing/2014/main" val="2814858991"/>
                  </a:ext>
                </a:extLst>
              </a:tr>
              <a:tr h="370840">
                <a:tc>
                  <a:txBody>
                    <a:bodyPr/>
                    <a:lstStyle/>
                    <a:p>
                      <a:endParaRPr lang="en-US"/>
                    </a:p>
                  </a:txBody>
                  <a:tcPr/>
                </a:tc>
                <a:tc>
                  <a:txBody>
                    <a:bodyPr/>
                    <a:lstStyle/>
                    <a:p>
                      <a:r>
                        <a:rPr lang="en-US" sz="1200" dirty="0"/>
                        <a:t>Listed equipment</a:t>
                      </a:r>
                    </a:p>
                  </a:txBody>
                  <a:tcPr/>
                </a:tc>
                <a:tc>
                  <a:txBody>
                    <a:bodyPr/>
                    <a:lstStyle/>
                    <a:p>
                      <a:pPr marL="171450" lvl="0" indent="-171450">
                        <a:buFont typeface="Arial" panose="020B0604020202020204" pitchFamily="34" charset="0"/>
                        <a:buChar char="•"/>
                      </a:pPr>
                      <a:r>
                        <a:rPr lang="en-US" sz="1200" b="0" dirty="0"/>
                        <a:t>UL 60335-2-40 / CSA C22.2 No. 60335-2-40</a:t>
                      </a:r>
                    </a:p>
                    <a:p>
                      <a:pPr marL="171450" lvl="0" indent="-171450">
                        <a:buFont typeface="Arial" panose="020B0604020202020204" pitchFamily="34" charset="0"/>
                        <a:buChar char="•"/>
                      </a:pPr>
                      <a:r>
                        <a:rPr lang="en-US" sz="1200" b="0" dirty="0"/>
                        <a:t>UL 484</a:t>
                      </a:r>
                    </a:p>
                    <a:p>
                      <a:pPr marL="171450" indent="-171450">
                        <a:buFont typeface="Arial" panose="020B0604020202020204" pitchFamily="34" charset="0"/>
                        <a:buChar char="•"/>
                      </a:pPr>
                      <a:endParaRPr lang="en-US" sz="1200" dirty="0"/>
                    </a:p>
                  </a:txBody>
                  <a:tcPr/>
                </a:tc>
                <a:extLst>
                  <a:ext uri="{0D108BD9-81ED-4DB2-BD59-A6C34878D82A}">
                    <a16:rowId xmlns:a16="http://schemas.microsoft.com/office/drawing/2014/main" val="1433596906"/>
                  </a:ext>
                </a:extLst>
              </a:tr>
            </a:tbl>
          </a:graphicData>
        </a:graphic>
      </p:graphicFrame>
      <p:sp>
        <p:nvSpPr>
          <p:cNvPr id="5" name="Oval 4">
            <a:extLst>
              <a:ext uri="{FF2B5EF4-FFF2-40B4-BE49-F238E27FC236}">
                <a16:creationId xmlns:a16="http://schemas.microsoft.com/office/drawing/2014/main" id="{0A1F94A3-96A3-4975-3F37-40904979ADBA}"/>
              </a:ext>
            </a:extLst>
          </p:cNvPr>
          <p:cNvSpPr/>
          <p:nvPr/>
        </p:nvSpPr>
        <p:spPr>
          <a:xfrm>
            <a:off x="429521" y="1037581"/>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
        <p:nvSpPr>
          <p:cNvPr id="6" name="Oval 5">
            <a:extLst>
              <a:ext uri="{FF2B5EF4-FFF2-40B4-BE49-F238E27FC236}">
                <a16:creationId xmlns:a16="http://schemas.microsoft.com/office/drawing/2014/main" id="{2FE6CDEF-AF6B-2B3B-FA68-949843136B4C}"/>
              </a:ext>
            </a:extLst>
          </p:cNvPr>
          <p:cNvSpPr/>
          <p:nvPr/>
        </p:nvSpPr>
        <p:spPr>
          <a:xfrm>
            <a:off x="428854" y="3845364"/>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5</a:t>
            </a:r>
          </a:p>
        </p:txBody>
      </p:sp>
      <p:sp>
        <p:nvSpPr>
          <p:cNvPr id="7" name="Oval 6">
            <a:extLst>
              <a:ext uri="{FF2B5EF4-FFF2-40B4-BE49-F238E27FC236}">
                <a16:creationId xmlns:a16="http://schemas.microsoft.com/office/drawing/2014/main" id="{AE833B93-41C7-D19E-01E2-245C7B410F69}"/>
              </a:ext>
            </a:extLst>
          </p:cNvPr>
          <p:cNvSpPr/>
          <p:nvPr/>
        </p:nvSpPr>
        <p:spPr>
          <a:xfrm>
            <a:off x="429521" y="248018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3</a:t>
            </a:r>
          </a:p>
        </p:txBody>
      </p:sp>
      <p:sp>
        <p:nvSpPr>
          <p:cNvPr id="8" name="Oval 7">
            <a:extLst>
              <a:ext uri="{FF2B5EF4-FFF2-40B4-BE49-F238E27FC236}">
                <a16:creationId xmlns:a16="http://schemas.microsoft.com/office/drawing/2014/main" id="{C5E75BE5-B9EF-07F3-34DC-63B96EE0629B}"/>
              </a:ext>
            </a:extLst>
          </p:cNvPr>
          <p:cNvSpPr/>
          <p:nvPr/>
        </p:nvSpPr>
        <p:spPr>
          <a:xfrm>
            <a:off x="429521" y="2041485"/>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2</a:t>
            </a:r>
          </a:p>
        </p:txBody>
      </p:sp>
      <p:sp>
        <p:nvSpPr>
          <p:cNvPr id="9" name="Oval 8">
            <a:extLst>
              <a:ext uri="{FF2B5EF4-FFF2-40B4-BE49-F238E27FC236}">
                <a16:creationId xmlns:a16="http://schemas.microsoft.com/office/drawing/2014/main" id="{44E3B1DF-6CE1-DEA3-B6CF-6751276E0965}"/>
              </a:ext>
            </a:extLst>
          </p:cNvPr>
          <p:cNvSpPr/>
          <p:nvPr/>
        </p:nvSpPr>
        <p:spPr>
          <a:xfrm>
            <a:off x="428854" y="3486925"/>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4</a:t>
            </a:r>
          </a:p>
        </p:txBody>
      </p:sp>
      <p:sp>
        <p:nvSpPr>
          <p:cNvPr id="10" name="Oval 9">
            <a:extLst>
              <a:ext uri="{FF2B5EF4-FFF2-40B4-BE49-F238E27FC236}">
                <a16:creationId xmlns:a16="http://schemas.microsoft.com/office/drawing/2014/main" id="{7F98B82B-D179-6749-866E-6CEB4EC0E071}"/>
              </a:ext>
            </a:extLst>
          </p:cNvPr>
          <p:cNvSpPr/>
          <p:nvPr/>
        </p:nvSpPr>
        <p:spPr>
          <a:xfrm>
            <a:off x="428854" y="4235824"/>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6</a:t>
            </a:r>
          </a:p>
        </p:txBody>
      </p:sp>
    </p:spTree>
    <p:extLst>
      <p:ext uri="{BB962C8B-B14F-4D97-AF65-F5344CB8AC3E}">
        <p14:creationId xmlns:p14="http://schemas.microsoft.com/office/powerpoint/2010/main" val="4299908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08706-D8BC-ADC2-437F-FB61A9685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945D0-1BA1-C218-FC96-C455B73FD1BA}"/>
              </a:ext>
            </a:extLst>
          </p:cNvPr>
          <p:cNvSpPr>
            <a:spLocks noGrp="1"/>
          </p:cNvSpPr>
          <p:nvPr>
            <p:ph type="title"/>
          </p:nvPr>
        </p:nvSpPr>
        <p:spPr/>
        <p:txBody>
          <a:bodyPr/>
          <a:lstStyle/>
          <a:p>
            <a:r>
              <a:rPr lang="en-US"/>
              <a:t>Refrigerant Limits</a:t>
            </a:r>
          </a:p>
        </p:txBody>
      </p:sp>
      <p:sp>
        <p:nvSpPr>
          <p:cNvPr id="5" name="Content Placeholder 4">
            <a:extLst>
              <a:ext uri="{FF2B5EF4-FFF2-40B4-BE49-F238E27FC236}">
                <a16:creationId xmlns:a16="http://schemas.microsoft.com/office/drawing/2014/main" id="{20FFD105-4E05-8C1E-E0F3-6A571E2511EF}"/>
              </a:ext>
            </a:extLst>
          </p:cNvPr>
          <p:cNvSpPr>
            <a:spLocks noGrp="1"/>
          </p:cNvSpPr>
          <p:nvPr>
            <p:ph sz="quarter" idx="18"/>
          </p:nvPr>
        </p:nvSpPr>
        <p:spPr>
          <a:xfrm>
            <a:off x="221884" y="927823"/>
            <a:ext cx="6115854" cy="2663275"/>
          </a:xfrm>
        </p:spPr>
        <p:txBody>
          <a:bodyPr/>
          <a:lstStyle/>
          <a:p>
            <a:r>
              <a:rPr lang="en-US" dirty="0"/>
              <a:t>Check the </a:t>
            </a:r>
            <a:r>
              <a:rPr lang="en-US" b="1" dirty="0"/>
              <a:t>releasable refrigerant charge (M</a:t>
            </a:r>
            <a:r>
              <a:rPr lang="en-US" b="1" baseline="-25000" dirty="0"/>
              <a:t>rel</a:t>
            </a:r>
            <a:r>
              <a:rPr lang="en-US" b="1" dirty="0"/>
              <a:t>) </a:t>
            </a:r>
            <a:r>
              <a:rPr lang="en-US" dirty="0"/>
              <a:t>against the </a:t>
            </a:r>
            <a:r>
              <a:rPr lang="en-US" b="1" dirty="0"/>
              <a:t>Effective Dispersal Volume Charge (EDVC)</a:t>
            </a:r>
            <a:r>
              <a:rPr lang="en-US" dirty="0"/>
              <a:t> </a:t>
            </a:r>
          </a:p>
          <a:p>
            <a:pPr lvl="2"/>
            <a:r>
              <a:rPr lang="en-US" dirty="0"/>
              <a:t>The </a:t>
            </a:r>
            <a:r>
              <a:rPr lang="en-US" b="1" dirty="0"/>
              <a:t>smallest volume into which refrigerant disperses shall be used </a:t>
            </a:r>
            <a:r>
              <a:rPr lang="en-US" dirty="0"/>
              <a:t>when determining EDVC</a:t>
            </a:r>
            <a:endParaRPr lang="en-US" dirty="0">
              <a:cs typeface="Arial"/>
            </a:endParaRPr>
          </a:p>
          <a:p>
            <a:pPr lvl="2"/>
            <a:r>
              <a:rPr lang="en-US" dirty="0"/>
              <a:t>For A2Ls, both occupied and non-occupied spaces must be considered (7.2.2.2)</a:t>
            </a:r>
          </a:p>
          <a:p>
            <a:pPr lvl="2"/>
            <a:endParaRPr lang="en-US" dirty="0">
              <a:cs typeface="Arial"/>
            </a:endParaRPr>
          </a:p>
          <a:p>
            <a:pPr lvl="2"/>
            <a:endParaRPr lang="en-US" dirty="0">
              <a:cs typeface="Arial"/>
            </a:endParaRPr>
          </a:p>
          <a:p>
            <a:pPr lvl="2"/>
            <a:endParaRPr lang="en-US" dirty="0">
              <a:cs typeface="Arial"/>
            </a:endParaRPr>
          </a:p>
          <a:p>
            <a:r>
              <a:rPr lang="en-US" dirty="0"/>
              <a:t>Equations to calculate EDVC vary depending on refrigerant safety group and system characteristics</a:t>
            </a:r>
          </a:p>
          <a:p>
            <a:r>
              <a:rPr lang="en-US" dirty="0"/>
              <a:t>If you don’t comply initially, you can consider additional mitigation strategies </a:t>
            </a:r>
            <a:endParaRPr lang="en-US" dirty="0">
              <a:highlight>
                <a:srgbClr val="FFFF00"/>
              </a:highlight>
            </a:endParaRPr>
          </a:p>
        </p:txBody>
      </p:sp>
      <p:sp>
        <p:nvSpPr>
          <p:cNvPr id="3" name="Oval 2">
            <a:extLst>
              <a:ext uri="{FF2B5EF4-FFF2-40B4-BE49-F238E27FC236}">
                <a16:creationId xmlns:a16="http://schemas.microsoft.com/office/drawing/2014/main" id="{F74AC3CD-F4F0-90BC-2FE0-54EEFDE6CC09}"/>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1</a:t>
            </a:r>
          </a:p>
        </p:txBody>
      </p:sp>
      <p:sp>
        <p:nvSpPr>
          <p:cNvPr id="8" name="TextBox 7">
            <a:extLst>
              <a:ext uri="{FF2B5EF4-FFF2-40B4-BE49-F238E27FC236}">
                <a16:creationId xmlns:a16="http://schemas.microsoft.com/office/drawing/2014/main" id="{BC7632DB-9FD0-A4D2-7E2A-C79104CD79A5}"/>
              </a:ext>
            </a:extLst>
          </p:cNvPr>
          <p:cNvSpPr txBox="1"/>
          <p:nvPr/>
        </p:nvSpPr>
        <p:spPr>
          <a:xfrm>
            <a:off x="1848383" y="2760770"/>
            <a:ext cx="237907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2700" b="1" i="0" u="none" strike="noStrike" kern="1200" cap="none" spc="0" normalizeH="0" baseline="0" noProof="0" dirty="0">
                <a:ln>
                  <a:noFill/>
                </a:ln>
                <a:solidFill>
                  <a:srgbClr val="0097E0"/>
                </a:solidFill>
                <a:effectLst/>
                <a:uLnTx/>
                <a:uFillTx/>
                <a:latin typeface="Univers" panose="020B0503020202020204" pitchFamily="34" charset="0"/>
                <a:ea typeface="+mn-ea"/>
                <a:cs typeface="+mn-cs"/>
              </a:rPr>
              <a:t>M</a:t>
            </a:r>
            <a:r>
              <a:rPr kumimoji="0" lang="en-US" sz="2700" b="1" i="0" u="none" strike="noStrike" kern="1200" cap="none" spc="0" normalizeH="0" baseline="-25000" noProof="0" dirty="0">
                <a:ln>
                  <a:noFill/>
                </a:ln>
                <a:solidFill>
                  <a:srgbClr val="0097E0"/>
                </a:solidFill>
                <a:effectLst/>
                <a:uLnTx/>
                <a:uFillTx/>
                <a:latin typeface="Univers" panose="020B0503020202020204" pitchFamily="34" charset="0"/>
                <a:ea typeface="+mn-ea"/>
                <a:cs typeface="+mn-cs"/>
              </a:rPr>
              <a:t>rel</a:t>
            </a:r>
            <a:r>
              <a:rPr kumimoji="0" lang="en-US" sz="2700" b="1" i="0" u="none" strike="noStrike" kern="1200" cap="none" spc="0" normalizeH="0" baseline="0" noProof="0" dirty="0">
                <a:ln>
                  <a:noFill/>
                </a:ln>
                <a:solidFill>
                  <a:srgbClr val="0097E0"/>
                </a:solidFill>
                <a:effectLst/>
                <a:uLnTx/>
                <a:uFillTx/>
                <a:latin typeface="Univers" panose="020B0503020202020204" pitchFamily="34" charset="0"/>
                <a:ea typeface="+mn-ea"/>
                <a:cs typeface="+mn-cs"/>
              </a:rPr>
              <a:t> </a:t>
            </a:r>
            <a:r>
              <a:rPr kumimoji="0" lang="en-US" sz="2700" b="1" i="0" u="none" strike="noStrike" kern="1200" cap="none" spc="0" normalizeH="0" baseline="0" noProof="0" dirty="0">
                <a:ln>
                  <a:noFill/>
                </a:ln>
                <a:solidFill>
                  <a:srgbClr val="0097E0"/>
                </a:solidFill>
                <a:effectLst/>
                <a:uLnTx/>
                <a:uFillTx/>
                <a:latin typeface="Times New Roman" panose="02020603050405020304" pitchFamily="18" charset="0"/>
                <a:ea typeface="+mn-ea"/>
                <a:cs typeface="Times New Roman" panose="02020603050405020304" pitchFamily="18" charset="0"/>
              </a:rPr>
              <a:t>≤</a:t>
            </a:r>
            <a:r>
              <a:rPr kumimoji="0" lang="en-US" sz="2700" b="1" i="0" u="none" strike="noStrike" kern="1200" cap="none" spc="0" normalizeH="0" baseline="0" noProof="0" dirty="0">
                <a:ln>
                  <a:noFill/>
                </a:ln>
                <a:solidFill>
                  <a:srgbClr val="0097E0"/>
                </a:solidFill>
                <a:effectLst/>
                <a:uLnTx/>
                <a:uFillTx/>
                <a:latin typeface="Univers" panose="020B0503020202020204" pitchFamily="34" charset="0"/>
                <a:ea typeface="+mn-ea"/>
                <a:cs typeface="+mn-cs"/>
              </a:rPr>
              <a:t> EDVC</a:t>
            </a:r>
            <a:endParaRPr kumimoji="0" lang="en-US" sz="2700" b="0" i="0" u="none" strike="noStrike" kern="1200" cap="none" spc="0" normalizeH="0" baseline="0" noProof="0" dirty="0">
              <a:ln>
                <a:noFill/>
              </a:ln>
              <a:solidFill>
                <a:srgbClr val="0097E0"/>
              </a:solidFill>
              <a:effectLst/>
              <a:uLnTx/>
              <a:uFillTx/>
              <a:latin typeface="Univers" panose="020B0503020202020204" pitchFamily="34" charset="0"/>
              <a:ea typeface="+mn-ea"/>
              <a:cs typeface="+mn-cs"/>
            </a:endParaRPr>
          </a:p>
        </p:txBody>
      </p:sp>
      <p:graphicFrame>
        <p:nvGraphicFramePr>
          <p:cNvPr id="4" name="Diagram 3">
            <a:extLst>
              <a:ext uri="{FF2B5EF4-FFF2-40B4-BE49-F238E27FC236}">
                <a16:creationId xmlns:a16="http://schemas.microsoft.com/office/drawing/2014/main" id="{21DF7CBA-6285-4A5C-57E3-FB232D3BB3C0}"/>
              </a:ext>
            </a:extLst>
          </p:cNvPr>
          <p:cNvGraphicFramePr/>
          <p:nvPr/>
        </p:nvGraphicFramePr>
        <p:xfrm>
          <a:off x="6017239" y="756357"/>
          <a:ext cx="265592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38772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985D5-9A1D-C26A-3D83-6697AA3D93E0}"/>
            </a:ext>
          </a:extLst>
        </p:cNvPr>
        <p:cNvGrpSpPr/>
        <p:nvPr/>
      </p:nvGrpSpPr>
      <p:grpSpPr>
        <a:xfrm>
          <a:off x="0" y="0"/>
          <a:ext cx="0" cy="0"/>
          <a:chOff x="0" y="0"/>
          <a:chExt cx="0" cy="0"/>
        </a:xfrm>
      </p:grpSpPr>
      <p:sp>
        <p:nvSpPr>
          <p:cNvPr id="32770" name="Title 1">
            <a:extLst>
              <a:ext uri="{FF2B5EF4-FFF2-40B4-BE49-F238E27FC236}">
                <a16:creationId xmlns:a16="http://schemas.microsoft.com/office/drawing/2014/main" id="{0DF51884-5431-5A9A-DFD1-9EAB07B67311}"/>
              </a:ext>
            </a:extLst>
          </p:cNvPr>
          <p:cNvSpPr>
            <a:spLocks noGrp="1"/>
          </p:cNvSpPr>
          <p:nvPr>
            <p:ph type="title"/>
          </p:nvPr>
        </p:nvSpPr>
        <p:spPr/>
        <p:txBody>
          <a:bodyPr>
            <a:normAutofit fontScale="90000"/>
          </a:bodyPr>
          <a:lstStyle/>
          <a:p>
            <a:r>
              <a:rPr lang="en-US" altLang="en-US" dirty="0"/>
              <a:t>        </a:t>
            </a:r>
            <a:r>
              <a:rPr lang="en-US" altLang="en-US" sz="2325" dirty="0"/>
              <a:t>Volume Calculations</a:t>
            </a:r>
            <a:endParaRPr lang="en-US" altLang="en-US" sz="2325" dirty="0">
              <a:latin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CE3D4745-C1A6-6D4B-181B-D596D8D61F9E}"/>
              </a:ext>
            </a:extLst>
          </p:cNvPr>
          <p:cNvCxnSpPr/>
          <p:nvPr/>
        </p:nvCxnSpPr>
        <p:spPr>
          <a:xfrm>
            <a:off x="640214" y="2877284"/>
            <a:ext cx="6218238" cy="0"/>
          </a:xfrm>
          <a:prstGeom prst="line">
            <a:avLst/>
          </a:pr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91" name="Rectangle 90">
            <a:extLst>
              <a:ext uri="{FF2B5EF4-FFF2-40B4-BE49-F238E27FC236}">
                <a16:creationId xmlns:a16="http://schemas.microsoft.com/office/drawing/2014/main" id="{A268AD39-7EE3-BF61-0506-55C3027C3182}"/>
              </a:ext>
            </a:extLst>
          </p:cNvPr>
          <p:cNvSpPr/>
          <p:nvPr/>
        </p:nvSpPr>
        <p:spPr>
          <a:xfrm>
            <a:off x="1090837" y="2795133"/>
            <a:ext cx="1955780" cy="1734740"/>
          </a:xfrm>
          <a:prstGeom prst="rect">
            <a:avLst/>
          </a:prstGeom>
          <a:no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FFFF"/>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FB155DA5-A2BE-C09C-8066-95A4E0119268}"/>
              </a:ext>
            </a:extLst>
          </p:cNvPr>
          <p:cNvSpPr/>
          <p:nvPr/>
        </p:nvSpPr>
        <p:spPr>
          <a:xfrm>
            <a:off x="3046618" y="2795133"/>
            <a:ext cx="1166675" cy="1734740"/>
          </a:xfrm>
          <a:prstGeom prst="rect">
            <a:avLst/>
          </a:prstGeom>
          <a:no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EA50927D-AB3D-A473-ADAB-09D41AEF26C7}"/>
              </a:ext>
            </a:extLst>
          </p:cNvPr>
          <p:cNvSpPr/>
          <p:nvPr/>
        </p:nvSpPr>
        <p:spPr>
          <a:xfrm>
            <a:off x="4213293" y="2795133"/>
            <a:ext cx="1690183" cy="1734740"/>
          </a:xfrm>
          <a:prstGeom prst="rect">
            <a:avLst/>
          </a:prstGeom>
          <a:no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98" name="Straight Connector 97">
            <a:extLst>
              <a:ext uri="{FF2B5EF4-FFF2-40B4-BE49-F238E27FC236}">
                <a16:creationId xmlns:a16="http://schemas.microsoft.com/office/drawing/2014/main" id="{90A3CF4B-AA71-56A8-554F-00497DF5F5DF}"/>
              </a:ext>
            </a:extLst>
          </p:cNvPr>
          <p:cNvCxnSpPr>
            <a:endCxn id="116" idx="0"/>
          </p:cNvCxnSpPr>
          <p:nvPr/>
        </p:nvCxnSpPr>
        <p:spPr>
          <a:xfrm>
            <a:off x="6858452" y="2880517"/>
            <a:ext cx="0" cy="246460"/>
          </a:xfrm>
          <a:prstGeom prst="line">
            <a:avLst/>
          </a:pr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111" name="Rectangle 110">
            <a:extLst>
              <a:ext uri="{FF2B5EF4-FFF2-40B4-BE49-F238E27FC236}">
                <a16:creationId xmlns:a16="http://schemas.microsoft.com/office/drawing/2014/main" id="{8B2615AB-C3B0-9CFD-6FB2-EEA39BC0A0EB}"/>
              </a:ext>
            </a:extLst>
          </p:cNvPr>
          <p:cNvSpPr/>
          <p:nvPr/>
        </p:nvSpPr>
        <p:spPr>
          <a:xfrm>
            <a:off x="5903475" y="2795133"/>
            <a:ext cx="1873913" cy="1734740"/>
          </a:xfrm>
          <a:prstGeom prst="rect">
            <a:avLst/>
          </a:prstGeom>
          <a:no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3" name="Straight Connector 112">
            <a:extLst>
              <a:ext uri="{FF2B5EF4-FFF2-40B4-BE49-F238E27FC236}">
                <a16:creationId xmlns:a16="http://schemas.microsoft.com/office/drawing/2014/main" id="{6A5A5C8D-BEB2-5E92-52D3-AD3F45BBFBFB}"/>
              </a:ext>
            </a:extLst>
          </p:cNvPr>
          <p:cNvCxnSpPr/>
          <p:nvPr/>
        </p:nvCxnSpPr>
        <p:spPr>
          <a:xfrm>
            <a:off x="5059064" y="2877284"/>
            <a:ext cx="0" cy="261938"/>
          </a:xfrm>
          <a:prstGeom prst="line">
            <a:avLst/>
          </a:pr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861C5065-3916-22A8-5871-D1D43B5922F7}"/>
              </a:ext>
            </a:extLst>
          </p:cNvPr>
          <p:cNvCxnSpPr/>
          <p:nvPr/>
        </p:nvCxnSpPr>
        <p:spPr>
          <a:xfrm>
            <a:off x="2068727" y="2885023"/>
            <a:ext cx="0" cy="246460"/>
          </a:xfrm>
          <a:prstGeom prst="line">
            <a:avLst/>
          </a:pr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nvGrpSpPr>
          <p:cNvPr id="32783" name="Group 114">
            <a:extLst>
              <a:ext uri="{FF2B5EF4-FFF2-40B4-BE49-F238E27FC236}">
                <a16:creationId xmlns:a16="http://schemas.microsoft.com/office/drawing/2014/main" id="{5546E65D-1719-38C1-A64D-2E67049E1821}"/>
              </a:ext>
            </a:extLst>
          </p:cNvPr>
          <p:cNvGrpSpPr>
            <a:grpSpLocks/>
          </p:cNvGrpSpPr>
          <p:nvPr/>
        </p:nvGrpSpPr>
        <p:grpSpPr bwMode="auto">
          <a:xfrm>
            <a:off x="6438286" y="3126976"/>
            <a:ext cx="840332" cy="185738"/>
            <a:chOff x="705695" y="2741071"/>
            <a:chExt cx="1325496" cy="333941"/>
          </a:xfrm>
        </p:grpSpPr>
        <p:sp>
          <p:nvSpPr>
            <p:cNvPr id="116" name="Rectangle 10">
              <a:extLst>
                <a:ext uri="{FF2B5EF4-FFF2-40B4-BE49-F238E27FC236}">
                  <a16:creationId xmlns:a16="http://schemas.microsoft.com/office/drawing/2014/main" id="{93BC0009-8278-830F-BBA9-342C104BE963}"/>
                </a:ext>
              </a:extLst>
            </p:cNvPr>
            <p:cNvSpPr>
              <a:spLocks noChangeArrowheads="1"/>
            </p:cNvSpPr>
            <p:nvPr/>
          </p:nvSpPr>
          <p:spPr bwMode="auto">
            <a:xfrm>
              <a:off x="877280" y="2741071"/>
              <a:ext cx="982326" cy="269722"/>
            </a:xfrm>
            <a:prstGeom prst="rect">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17" name="Trapezoid 116">
              <a:extLst>
                <a:ext uri="{FF2B5EF4-FFF2-40B4-BE49-F238E27FC236}">
                  <a16:creationId xmlns:a16="http://schemas.microsoft.com/office/drawing/2014/main" id="{8AFB9F74-584C-B9CC-0057-A569F391B31E}"/>
                </a:ext>
              </a:extLst>
            </p:cNvPr>
            <p:cNvSpPr/>
            <p:nvPr/>
          </p:nvSpPr>
          <p:spPr>
            <a:xfrm flipV="1">
              <a:off x="705695" y="2967980"/>
              <a:ext cx="1325496" cy="107032"/>
            </a:xfrm>
            <a:prstGeom prst="trapezoid">
              <a:avLst>
                <a:gd name="adj" fmla="val 110005"/>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2784" name="Group 117">
            <a:extLst>
              <a:ext uri="{FF2B5EF4-FFF2-40B4-BE49-F238E27FC236}">
                <a16:creationId xmlns:a16="http://schemas.microsoft.com/office/drawing/2014/main" id="{8B703B4A-67F6-554E-D132-658DC4D6FEDF}"/>
              </a:ext>
            </a:extLst>
          </p:cNvPr>
          <p:cNvGrpSpPr>
            <a:grpSpLocks/>
          </p:cNvGrpSpPr>
          <p:nvPr/>
        </p:nvGrpSpPr>
        <p:grpSpPr bwMode="auto">
          <a:xfrm>
            <a:off x="4638898" y="3123744"/>
            <a:ext cx="840332" cy="184547"/>
            <a:chOff x="705695" y="2741071"/>
            <a:chExt cx="1325496" cy="333941"/>
          </a:xfrm>
        </p:grpSpPr>
        <p:sp>
          <p:nvSpPr>
            <p:cNvPr id="119" name="Rectangle 10">
              <a:extLst>
                <a:ext uri="{FF2B5EF4-FFF2-40B4-BE49-F238E27FC236}">
                  <a16:creationId xmlns:a16="http://schemas.microsoft.com/office/drawing/2014/main" id="{08267025-28CD-816A-7469-818D835A6062}"/>
                </a:ext>
              </a:extLst>
            </p:cNvPr>
            <p:cNvSpPr>
              <a:spLocks noChangeArrowheads="1"/>
            </p:cNvSpPr>
            <p:nvPr/>
          </p:nvSpPr>
          <p:spPr bwMode="auto">
            <a:xfrm>
              <a:off x="877280" y="2741071"/>
              <a:ext cx="982326" cy="269307"/>
            </a:xfrm>
            <a:prstGeom prst="rect">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23" name="Trapezoid 122">
              <a:extLst>
                <a:ext uri="{FF2B5EF4-FFF2-40B4-BE49-F238E27FC236}">
                  <a16:creationId xmlns:a16="http://schemas.microsoft.com/office/drawing/2014/main" id="{8F153D21-7171-49F0-967C-28942C9E2ABF}"/>
                </a:ext>
              </a:extLst>
            </p:cNvPr>
            <p:cNvSpPr/>
            <p:nvPr/>
          </p:nvSpPr>
          <p:spPr>
            <a:xfrm flipV="1">
              <a:off x="705695" y="2969444"/>
              <a:ext cx="1325496" cy="105568"/>
            </a:xfrm>
            <a:prstGeom prst="trapezoid">
              <a:avLst>
                <a:gd name="adj" fmla="val 110005"/>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2785" name="Group 125">
            <a:extLst>
              <a:ext uri="{FF2B5EF4-FFF2-40B4-BE49-F238E27FC236}">
                <a16:creationId xmlns:a16="http://schemas.microsoft.com/office/drawing/2014/main" id="{FA6AA27A-69D8-6B02-D494-5AD64064BA4A}"/>
              </a:ext>
            </a:extLst>
          </p:cNvPr>
          <p:cNvGrpSpPr>
            <a:grpSpLocks/>
          </p:cNvGrpSpPr>
          <p:nvPr/>
        </p:nvGrpSpPr>
        <p:grpSpPr bwMode="auto">
          <a:xfrm>
            <a:off x="1648562" y="3125359"/>
            <a:ext cx="840332" cy="185738"/>
            <a:chOff x="705695" y="2741071"/>
            <a:chExt cx="1325496" cy="333941"/>
          </a:xfrm>
        </p:grpSpPr>
        <p:sp>
          <p:nvSpPr>
            <p:cNvPr id="128" name="Rectangle 10">
              <a:extLst>
                <a:ext uri="{FF2B5EF4-FFF2-40B4-BE49-F238E27FC236}">
                  <a16:creationId xmlns:a16="http://schemas.microsoft.com/office/drawing/2014/main" id="{B0287F1A-AD68-6636-6C80-95F6F89B3582}"/>
                </a:ext>
              </a:extLst>
            </p:cNvPr>
            <p:cNvSpPr>
              <a:spLocks noChangeArrowheads="1"/>
            </p:cNvSpPr>
            <p:nvPr/>
          </p:nvSpPr>
          <p:spPr bwMode="auto">
            <a:xfrm>
              <a:off x="877280" y="2741071"/>
              <a:ext cx="982326" cy="269722"/>
            </a:xfrm>
            <a:prstGeom prst="rect">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29" name="Trapezoid 128">
              <a:extLst>
                <a:ext uri="{FF2B5EF4-FFF2-40B4-BE49-F238E27FC236}">
                  <a16:creationId xmlns:a16="http://schemas.microsoft.com/office/drawing/2014/main" id="{755921A4-28F7-46D6-8492-42A5522C874C}"/>
                </a:ext>
              </a:extLst>
            </p:cNvPr>
            <p:cNvSpPr/>
            <p:nvPr/>
          </p:nvSpPr>
          <p:spPr>
            <a:xfrm flipV="1">
              <a:off x="705695" y="2967980"/>
              <a:ext cx="1325496" cy="107032"/>
            </a:xfrm>
            <a:prstGeom prst="trapezoid">
              <a:avLst>
                <a:gd name="adj" fmla="val 110005"/>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2786" name="Group 141">
            <a:extLst>
              <a:ext uri="{FF2B5EF4-FFF2-40B4-BE49-F238E27FC236}">
                <a16:creationId xmlns:a16="http://schemas.microsoft.com/office/drawing/2014/main" id="{F968307E-8BB2-4C60-CA53-7B1B25DC3862}"/>
              </a:ext>
            </a:extLst>
          </p:cNvPr>
          <p:cNvGrpSpPr>
            <a:grpSpLocks/>
          </p:cNvGrpSpPr>
          <p:nvPr/>
        </p:nvGrpSpPr>
        <p:grpSpPr bwMode="auto">
          <a:xfrm>
            <a:off x="4825185" y="3432116"/>
            <a:ext cx="466398" cy="610791"/>
            <a:chOff x="7499703" y="3579019"/>
            <a:chExt cx="545307" cy="814727"/>
          </a:xfrm>
        </p:grpSpPr>
        <p:cxnSp>
          <p:nvCxnSpPr>
            <p:cNvPr id="146" name="Straight Arrow Connector 145">
              <a:extLst>
                <a:ext uri="{FF2B5EF4-FFF2-40B4-BE49-F238E27FC236}">
                  <a16:creationId xmlns:a16="http://schemas.microsoft.com/office/drawing/2014/main" id="{8F4D92FC-481F-3AC7-B6C2-1403D189BF70}"/>
                </a:ext>
              </a:extLst>
            </p:cNvPr>
            <p:cNvCxnSpPr/>
            <p:nvPr/>
          </p:nvCxnSpPr>
          <p:spPr>
            <a:xfrm>
              <a:off x="7773152" y="3756893"/>
              <a:ext cx="0" cy="636853"/>
            </a:xfrm>
            <a:prstGeom prst="straightConnector1">
              <a:avLst/>
            </a:prstGeom>
            <a:ln w="38100" cap="rnd">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F17900DE-C5E2-B1F8-24F3-F37883361EA3}"/>
                </a:ext>
              </a:extLst>
            </p:cNvPr>
            <p:cNvCxnSpPr/>
            <p:nvPr/>
          </p:nvCxnSpPr>
          <p:spPr>
            <a:xfrm>
              <a:off x="7499703" y="3579019"/>
              <a:ext cx="0" cy="636853"/>
            </a:xfrm>
            <a:prstGeom prst="straightConnector1">
              <a:avLst/>
            </a:prstGeom>
            <a:ln w="38100" cap="rnd">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0C104095-7186-BEB3-150E-D2D51034C443}"/>
                </a:ext>
              </a:extLst>
            </p:cNvPr>
            <p:cNvCxnSpPr/>
            <p:nvPr/>
          </p:nvCxnSpPr>
          <p:spPr>
            <a:xfrm>
              <a:off x="8045010" y="3579019"/>
              <a:ext cx="0" cy="636853"/>
            </a:xfrm>
            <a:prstGeom prst="straightConnector1">
              <a:avLst/>
            </a:prstGeom>
            <a:ln w="38100" cap="rnd">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54" name="Rectangle 153">
            <a:extLst>
              <a:ext uri="{FF2B5EF4-FFF2-40B4-BE49-F238E27FC236}">
                <a16:creationId xmlns:a16="http://schemas.microsoft.com/office/drawing/2014/main" id="{4267FA1A-745C-8432-8BE1-A0DE7EE5C63A}"/>
              </a:ext>
            </a:extLst>
          </p:cNvPr>
          <p:cNvSpPr/>
          <p:nvPr/>
        </p:nvSpPr>
        <p:spPr>
          <a:xfrm>
            <a:off x="4153463" y="3199945"/>
            <a:ext cx="1807122" cy="1372790"/>
          </a:xfrm>
          <a:prstGeom prst="rect">
            <a:avLst/>
          </a:prstGeom>
          <a:noFill/>
          <a:ln w="3810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32788" name="Group 154">
            <a:extLst>
              <a:ext uri="{FF2B5EF4-FFF2-40B4-BE49-F238E27FC236}">
                <a16:creationId xmlns:a16="http://schemas.microsoft.com/office/drawing/2014/main" id="{19671093-A019-9775-D94F-60F54AE2B033}"/>
              </a:ext>
            </a:extLst>
          </p:cNvPr>
          <p:cNvGrpSpPr>
            <a:grpSpLocks/>
          </p:cNvGrpSpPr>
          <p:nvPr/>
        </p:nvGrpSpPr>
        <p:grpSpPr bwMode="auto">
          <a:xfrm>
            <a:off x="4600823" y="3633332"/>
            <a:ext cx="915120" cy="760809"/>
            <a:chOff x="7244077" y="3951974"/>
            <a:chExt cx="1069160" cy="1013606"/>
          </a:xfrm>
        </p:grpSpPr>
        <p:grpSp>
          <p:nvGrpSpPr>
            <p:cNvPr id="32820" name="Group 167">
              <a:extLst>
                <a:ext uri="{FF2B5EF4-FFF2-40B4-BE49-F238E27FC236}">
                  <a16:creationId xmlns:a16="http://schemas.microsoft.com/office/drawing/2014/main" id="{04F09E15-021A-3093-E0DD-81E499C4353E}"/>
                </a:ext>
              </a:extLst>
            </p:cNvPr>
            <p:cNvGrpSpPr>
              <a:grpSpLocks/>
            </p:cNvGrpSpPr>
            <p:nvPr/>
          </p:nvGrpSpPr>
          <p:grpSpPr bwMode="auto">
            <a:xfrm rot="6300000">
              <a:off x="7678226" y="4658997"/>
              <a:ext cx="525446" cy="87718"/>
              <a:chOff x="10304463" y="5937250"/>
              <a:chExt cx="3889374" cy="649288"/>
            </a:xfrm>
          </p:grpSpPr>
          <p:sp>
            <p:nvSpPr>
              <p:cNvPr id="182" name="Freeform 6">
                <a:extLst>
                  <a:ext uri="{FF2B5EF4-FFF2-40B4-BE49-F238E27FC236}">
                    <a16:creationId xmlns:a16="http://schemas.microsoft.com/office/drawing/2014/main" id="{0029E75F-24BE-2CC3-2147-A67AF8928F1E}"/>
                  </a:ext>
                </a:extLst>
              </p:cNvPr>
              <p:cNvSpPr>
                <a:spLocks/>
              </p:cNvSpPr>
              <p:nvPr/>
            </p:nvSpPr>
            <p:spPr bwMode="auto">
              <a:xfrm>
                <a:off x="10306890" y="5970259"/>
                <a:ext cx="1303299" cy="646747"/>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83" name="Freeform 7">
                <a:extLst>
                  <a:ext uri="{FF2B5EF4-FFF2-40B4-BE49-F238E27FC236}">
                    <a16:creationId xmlns:a16="http://schemas.microsoft.com/office/drawing/2014/main" id="{BBE6081C-371A-3D29-1162-289961B9D4BA}"/>
                  </a:ext>
                </a:extLst>
              </p:cNvPr>
              <p:cNvSpPr>
                <a:spLocks/>
              </p:cNvSpPr>
              <p:nvPr/>
            </p:nvSpPr>
            <p:spPr bwMode="auto">
              <a:xfrm>
                <a:off x="11610964" y="5938404"/>
                <a:ext cx="1291554" cy="646747"/>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84" name="Freeform 8">
                <a:extLst>
                  <a:ext uri="{FF2B5EF4-FFF2-40B4-BE49-F238E27FC236}">
                    <a16:creationId xmlns:a16="http://schemas.microsoft.com/office/drawing/2014/main" id="{4FEB595B-152E-B71E-852E-63D7CE256FCE}"/>
                  </a:ext>
                </a:extLst>
              </p:cNvPr>
              <p:cNvSpPr>
                <a:spLocks/>
              </p:cNvSpPr>
              <p:nvPr/>
            </p:nvSpPr>
            <p:spPr bwMode="auto">
              <a:xfrm>
                <a:off x="12901268" y="5956946"/>
                <a:ext cx="1291554" cy="623229"/>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2821" name="Group 169">
              <a:extLst>
                <a:ext uri="{FF2B5EF4-FFF2-40B4-BE49-F238E27FC236}">
                  <a16:creationId xmlns:a16="http://schemas.microsoft.com/office/drawing/2014/main" id="{A2E35867-9A0B-4928-6954-BDD33F8DE7C9}"/>
                </a:ext>
              </a:extLst>
            </p:cNvPr>
            <p:cNvGrpSpPr>
              <a:grpSpLocks/>
            </p:cNvGrpSpPr>
            <p:nvPr/>
          </p:nvGrpSpPr>
          <p:grpSpPr bwMode="auto">
            <a:xfrm rot="6300000">
              <a:off x="8006655" y="4170838"/>
              <a:ext cx="525446" cy="87718"/>
              <a:chOff x="10304463" y="5937250"/>
              <a:chExt cx="3889374" cy="649288"/>
            </a:xfrm>
          </p:grpSpPr>
          <p:sp>
            <p:nvSpPr>
              <p:cNvPr id="179" name="Freeform 6">
                <a:extLst>
                  <a:ext uri="{FF2B5EF4-FFF2-40B4-BE49-F238E27FC236}">
                    <a16:creationId xmlns:a16="http://schemas.microsoft.com/office/drawing/2014/main" id="{E5BB7083-665C-B485-5B65-CA281B67F0C2}"/>
                  </a:ext>
                </a:extLst>
              </p:cNvPr>
              <p:cNvSpPr>
                <a:spLocks/>
              </p:cNvSpPr>
              <p:nvPr/>
            </p:nvSpPr>
            <p:spPr bwMode="auto">
              <a:xfrm>
                <a:off x="10272921" y="5951587"/>
                <a:ext cx="1303299" cy="634992"/>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80" name="Freeform 7">
                <a:extLst>
                  <a:ext uri="{FF2B5EF4-FFF2-40B4-BE49-F238E27FC236}">
                    <a16:creationId xmlns:a16="http://schemas.microsoft.com/office/drawing/2014/main" id="{6E30CB65-645C-0919-4A0C-AB031366C921}"/>
                  </a:ext>
                </a:extLst>
              </p:cNvPr>
              <p:cNvSpPr>
                <a:spLocks/>
              </p:cNvSpPr>
              <p:nvPr/>
            </p:nvSpPr>
            <p:spPr bwMode="auto">
              <a:xfrm>
                <a:off x="11607276" y="5936162"/>
                <a:ext cx="1291554" cy="646755"/>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81" name="Freeform 8">
                <a:extLst>
                  <a:ext uri="{FF2B5EF4-FFF2-40B4-BE49-F238E27FC236}">
                    <a16:creationId xmlns:a16="http://schemas.microsoft.com/office/drawing/2014/main" id="{A1C7DB2F-5AE0-CFBF-11B0-0FD016F68085}"/>
                  </a:ext>
                </a:extLst>
              </p:cNvPr>
              <p:cNvSpPr>
                <a:spLocks/>
              </p:cNvSpPr>
              <p:nvPr/>
            </p:nvSpPr>
            <p:spPr bwMode="auto">
              <a:xfrm>
                <a:off x="12897589" y="5942953"/>
                <a:ext cx="1291554" cy="646747"/>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2822" name="Group 170">
              <a:extLst>
                <a:ext uri="{FF2B5EF4-FFF2-40B4-BE49-F238E27FC236}">
                  <a16:creationId xmlns:a16="http://schemas.microsoft.com/office/drawing/2014/main" id="{C9C88820-19BB-FF97-87AA-99BC98457585}"/>
                </a:ext>
              </a:extLst>
            </p:cNvPr>
            <p:cNvGrpSpPr>
              <a:grpSpLocks/>
            </p:cNvGrpSpPr>
            <p:nvPr/>
          </p:nvGrpSpPr>
          <p:grpSpPr bwMode="auto">
            <a:xfrm rot="15300000" flipH="1">
              <a:off x="7353642" y="4658998"/>
              <a:ext cx="525446" cy="87718"/>
              <a:chOff x="10304463" y="5937250"/>
              <a:chExt cx="3889374" cy="649288"/>
            </a:xfrm>
          </p:grpSpPr>
          <p:sp>
            <p:nvSpPr>
              <p:cNvPr id="176" name="Freeform 6">
                <a:extLst>
                  <a:ext uri="{FF2B5EF4-FFF2-40B4-BE49-F238E27FC236}">
                    <a16:creationId xmlns:a16="http://schemas.microsoft.com/office/drawing/2014/main" id="{62C7E61D-9350-AD0A-EA2D-BA4082D06C72}"/>
                  </a:ext>
                </a:extLst>
              </p:cNvPr>
              <p:cNvSpPr>
                <a:spLocks/>
              </p:cNvSpPr>
              <p:nvPr/>
            </p:nvSpPr>
            <p:spPr bwMode="auto">
              <a:xfrm>
                <a:off x="10275079" y="5942266"/>
                <a:ext cx="1303299" cy="646755"/>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77" name="Freeform 7">
                <a:extLst>
                  <a:ext uri="{FF2B5EF4-FFF2-40B4-BE49-F238E27FC236}">
                    <a16:creationId xmlns:a16="http://schemas.microsoft.com/office/drawing/2014/main" id="{F1965EE2-148A-8CB4-8069-36FD8BD555FC}"/>
                  </a:ext>
                </a:extLst>
              </p:cNvPr>
              <p:cNvSpPr>
                <a:spLocks/>
              </p:cNvSpPr>
              <p:nvPr/>
            </p:nvSpPr>
            <p:spPr bwMode="auto">
              <a:xfrm>
                <a:off x="11610955" y="5938399"/>
                <a:ext cx="1291554" cy="646747"/>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78" name="Freeform 8">
                <a:extLst>
                  <a:ext uri="{FF2B5EF4-FFF2-40B4-BE49-F238E27FC236}">
                    <a16:creationId xmlns:a16="http://schemas.microsoft.com/office/drawing/2014/main" id="{7C04E25B-C1E8-83E5-32F6-47A0A8145EEB}"/>
                  </a:ext>
                </a:extLst>
              </p:cNvPr>
              <p:cNvSpPr>
                <a:spLocks/>
              </p:cNvSpPr>
              <p:nvPr/>
            </p:nvSpPr>
            <p:spPr bwMode="auto">
              <a:xfrm>
                <a:off x="12932252" y="5924694"/>
                <a:ext cx="1291554" cy="646747"/>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2823" name="Group 171">
              <a:extLst>
                <a:ext uri="{FF2B5EF4-FFF2-40B4-BE49-F238E27FC236}">
                  <a16:creationId xmlns:a16="http://schemas.microsoft.com/office/drawing/2014/main" id="{4215F936-4507-D810-4E30-3CFF1796D0F9}"/>
                </a:ext>
              </a:extLst>
            </p:cNvPr>
            <p:cNvGrpSpPr>
              <a:grpSpLocks/>
            </p:cNvGrpSpPr>
            <p:nvPr/>
          </p:nvGrpSpPr>
          <p:grpSpPr bwMode="auto">
            <a:xfrm rot="15300000" flipH="1">
              <a:off x="7025213" y="4170839"/>
              <a:ext cx="525446" cy="87718"/>
              <a:chOff x="10304463" y="5937250"/>
              <a:chExt cx="3889374" cy="649288"/>
            </a:xfrm>
          </p:grpSpPr>
          <p:sp>
            <p:nvSpPr>
              <p:cNvPr id="173" name="Freeform 6">
                <a:extLst>
                  <a:ext uri="{FF2B5EF4-FFF2-40B4-BE49-F238E27FC236}">
                    <a16:creationId xmlns:a16="http://schemas.microsoft.com/office/drawing/2014/main" id="{F2057D27-F675-7D46-9CD1-AE78BC752D34}"/>
                  </a:ext>
                </a:extLst>
              </p:cNvPr>
              <p:cNvSpPr>
                <a:spLocks/>
              </p:cNvSpPr>
              <p:nvPr/>
            </p:nvSpPr>
            <p:spPr bwMode="auto">
              <a:xfrm>
                <a:off x="10271397" y="5940029"/>
                <a:ext cx="1303299" cy="646747"/>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74" name="Freeform 7">
                <a:extLst>
                  <a:ext uri="{FF2B5EF4-FFF2-40B4-BE49-F238E27FC236}">
                    <a16:creationId xmlns:a16="http://schemas.microsoft.com/office/drawing/2014/main" id="{F76AA148-CDE1-8BBD-82C2-AEE6584EAE73}"/>
                  </a:ext>
                </a:extLst>
              </p:cNvPr>
              <p:cNvSpPr>
                <a:spLocks/>
              </p:cNvSpPr>
              <p:nvPr/>
            </p:nvSpPr>
            <p:spPr bwMode="auto">
              <a:xfrm>
                <a:off x="11607269" y="5936164"/>
                <a:ext cx="1291554" cy="646755"/>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75" name="Freeform 8">
                <a:extLst>
                  <a:ext uri="{FF2B5EF4-FFF2-40B4-BE49-F238E27FC236}">
                    <a16:creationId xmlns:a16="http://schemas.microsoft.com/office/drawing/2014/main" id="{3C0DFD8E-39A0-F1A4-DE90-4FF89740DAF4}"/>
                  </a:ext>
                </a:extLst>
              </p:cNvPr>
              <p:cNvSpPr>
                <a:spLocks/>
              </p:cNvSpPr>
              <p:nvPr/>
            </p:nvSpPr>
            <p:spPr bwMode="auto">
              <a:xfrm>
                <a:off x="12899805" y="5905829"/>
                <a:ext cx="1291554" cy="646755"/>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grpSp>
      <p:cxnSp>
        <p:nvCxnSpPr>
          <p:cNvPr id="200" name="Straight Connector 199">
            <a:extLst>
              <a:ext uri="{FF2B5EF4-FFF2-40B4-BE49-F238E27FC236}">
                <a16:creationId xmlns:a16="http://schemas.microsoft.com/office/drawing/2014/main" id="{EE41D1B5-1705-D74A-0F70-2DA2A828E1C8}"/>
              </a:ext>
            </a:extLst>
          </p:cNvPr>
          <p:cNvCxnSpPr/>
          <p:nvPr/>
        </p:nvCxnSpPr>
        <p:spPr>
          <a:xfrm flipH="1">
            <a:off x="1090838" y="3249950"/>
            <a:ext cx="66865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A3194921-B9AE-F3CF-5941-40A60C56182D}"/>
              </a:ext>
            </a:extLst>
          </p:cNvPr>
          <p:cNvCxnSpPr/>
          <p:nvPr/>
        </p:nvCxnSpPr>
        <p:spPr>
          <a:xfrm flipH="1">
            <a:off x="3831199" y="4333419"/>
            <a:ext cx="520789" cy="0"/>
          </a:xfrm>
          <a:prstGeom prst="straightConnector1">
            <a:avLst/>
          </a:prstGeom>
          <a:ln w="38100" cap="rnd">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90641811-4FE8-D0A1-2BF0-497A67DA5C38}"/>
              </a:ext>
            </a:extLst>
          </p:cNvPr>
          <p:cNvCxnSpPr/>
          <p:nvPr/>
        </p:nvCxnSpPr>
        <p:spPr>
          <a:xfrm>
            <a:off x="5740304" y="4323894"/>
            <a:ext cx="524868" cy="0"/>
          </a:xfrm>
          <a:prstGeom prst="straightConnector1">
            <a:avLst/>
          </a:prstGeom>
          <a:ln w="38100" cap="rnd">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2799" name="Group 13">
            <a:extLst>
              <a:ext uri="{FF2B5EF4-FFF2-40B4-BE49-F238E27FC236}">
                <a16:creationId xmlns:a16="http://schemas.microsoft.com/office/drawing/2014/main" id="{0EF5EE6D-A144-C58C-EB60-810FED727A8E}"/>
              </a:ext>
            </a:extLst>
          </p:cNvPr>
          <p:cNvGrpSpPr>
            <a:grpSpLocks/>
          </p:cNvGrpSpPr>
          <p:nvPr/>
        </p:nvGrpSpPr>
        <p:grpSpPr bwMode="auto">
          <a:xfrm rot="3682153">
            <a:off x="3423979" y="3982801"/>
            <a:ext cx="163115" cy="545265"/>
            <a:chOff x="4286991" y="5500804"/>
            <a:chExt cx="178334" cy="513516"/>
          </a:xfrm>
        </p:grpSpPr>
        <p:sp>
          <p:nvSpPr>
            <p:cNvPr id="212" name="Freeform 6">
              <a:extLst>
                <a:ext uri="{FF2B5EF4-FFF2-40B4-BE49-F238E27FC236}">
                  <a16:creationId xmlns:a16="http://schemas.microsoft.com/office/drawing/2014/main" id="{68D6135A-DF6E-B465-05BA-917F28591982}"/>
                </a:ext>
              </a:extLst>
            </p:cNvPr>
            <p:cNvSpPr>
              <a:spLocks/>
            </p:cNvSpPr>
            <p:nvPr/>
          </p:nvSpPr>
          <p:spPr bwMode="auto">
            <a:xfrm rot="15300000" flipH="1">
              <a:off x="4242788" y="5544998"/>
              <a:ext cx="175440" cy="87215"/>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213" name="Freeform 7">
              <a:extLst>
                <a:ext uri="{FF2B5EF4-FFF2-40B4-BE49-F238E27FC236}">
                  <a16:creationId xmlns:a16="http://schemas.microsoft.com/office/drawing/2014/main" id="{C0202147-9CA1-5820-916D-3E18DAAB0B78}"/>
                </a:ext>
              </a:extLst>
            </p:cNvPr>
            <p:cNvSpPr>
              <a:spLocks/>
            </p:cNvSpPr>
            <p:nvPr/>
          </p:nvSpPr>
          <p:spPr bwMode="auto">
            <a:xfrm rot="15300000" flipH="1">
              <a:off x="4288437" y="5713954"/>
              <a:ext cx="175441" cy="87215"/>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214" name="Freeform 8">
              <a:extLst>
                <a:ext uri="{FF2B5EF4-FFF2-40B4-BE49-F238E27FC236}">
                  <a16:creationId xmlns:a16="http://schemas.microsoft.com/office/drawing/2014/main" id="{7A54C308-D7AC-2733-E395-FAD2944B69BD}"/>
                </a:ext>
              </a:extLst>
            </p:cNvPr>
            <p:cNvSpPr>
              <a:spLocks/>
            </p:cNvSpPr>
            <p:nvPr/>
          </p:nvSpPr>
          <p:spPr bwMode="auto">
            <a:xfrm rot="15300000" flipH="1">
              <a:off x="4332321" y="5883421"/>
              <a:ext cx="175441" cy="87214"/>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2800" name="Group 214">
            <a:extLst>
              <a:ext uri="{FF2B5EF4-FFF2-40B4-BE49-F238E27FC236}">
                <a16:creationId xmlns:a16="http://schemas.microsoft.com/office/drawing/2014/main" id="{5684211A-063F-5739-B71D-529873B9829A}"/>
              </a:ext>
            </a:extLst>
          </p:cNvPr>
          <p:cNvGrpSpPr>
            <a:grpSpLocks/>
          </p:cNvGrpSpPr>
          <p:nvPr/>
        </p:nvGrpSpPr>
        <p:grpSpPr bwMode="auto">
          <a:xfrm rot="8584500">
            <a:off x="6484093" y="4000045"/>
            <a:ext cx="195806" cy="483394"/>
            <a:chOff x="4286991" y="5500804"/>
            <a:chExt cx="178334" cy="513516"/>
          </a:xfrm>
        </p:grpSpPr>
        <p:sp>
          <p:nvSpPr>
            <p:cNvPr id="216" name="Freeform 6">
              <a:extLst>
                <a:ext uri="{FF2B5EF4-FFF2-40B4-BE49-F238E27FC236}">
                  <a16:creationId xmlns:a16="http://schemas.microsoft.com/office/drawing/2014/main" id="{C1488644-A6CA-79EE-3B0B-9E9312BC03E2}"/>
                </a:ext>
              </a:extLst>
            </p:cNvPr>
            <p:cNvSpPr>
              <a:spLocks/>
            </p:cNvSpPr>
            <p:nvPr/>
          </p:nvSpPr>
          <p:spPr bwMode="auto">
            <a:xfrm rot="15300000" flipH="1">
              <a:off x="4246422" y="5552545"/>
              <a:ext cx="175809" cy="87929"/>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217" name="Freeform 7">
              <a:extLst>
                <a:ext uri="{FF2B5EF4-FFF2-40B4-BE49-F238E27FC236}">
                  <a16:creationId xmlns:a16="http://schemas.microsoft.com/office/drawing/2014/main" id="{98D9DFF8-1A43-3833-FC51-43ADCA2C5884}"/>
                </a:ext>
              </a:extLst>
            </p:cNvPr>
            <p:cNvSpPr>
              <a:spLocks/>
            </p:cNvSpPr>
            <p:nvPr/>
          </p:nvSpPr>
          <p:spPr bwMode="auto">
            <a:xfrm rot="15300000" flipH="1">
              <a:off x="4288886" y="5714217"/>
              <a:ext cx="174545" cy="86690"/>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218" name="Freeform 8">
              <a:extLst>
                <a:ext uri="{FF2B5EF4-FFF2-40B4-BE49-F238E27FC236}">
                  <a16:creationId xmlns:a16="http://schemas.microsoft.com/office/drawing/2014/main" id="{57413729-9311-9112-C08B-C1CE7B290867}"/>
                </a:ext>
              </a:extLst>
            </p:cNvPr>
            <p:cNvSpPr>
              <a:spLocks/>
            </p:cNvSpPr>
            <p:nvPr/>
          </p:nvSpPr>
          <p:spPr bwMode="auto">
            <a:xfrm rot="15300000" flipH="1">
              <a:off x="4337500" y="5889836"/>
              <a:ext cx="175810" cy="87928"/>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sp>
        <p:nvSpPr>
          <p:cNvPr id="2" name="Content Placeholder 3">
            <a:extLst>
              <a:ext uri="{FF2B5EF4-FFF2-40B4-BE49-F238E27FC236}">
                <a16:creationId xmlns:a16="http://schemas.microsoft.com/office/drawing/2014/main" id="{2FF8AF22-ED2D-705D-9917-2463DC7835B6}"/>
              </a:ext>
            </a:extLst>
          </p:cNvPr>
          <p:cNvSpPr>
            <a:spLocks noGrp="1"/>
          </p:cNvSpPr>
          <p:nvPr>
            <p:ph sz="quarter" idx="18"/>
          </p:nvPr>
        </p:nvSpPr>
        <p:spPr>
          <a:xfrm>
            <a:off x="245098" y="1201768"/>
            <a:ext cx="8680072" cy="1157276"/>
          </a:xfrm>
        </p:spPr>
        <p:txBody>
          <a:bodyPr/>
          <a:lstStyle/>
          <a:p>
            <a:r>
              <a:rPr lang="en-US" dirty="0"/>
              <a:t>Natural ventilation openings may be used to increase the effective dispersal volume by connecting separate enclosed spaces with openings to allow refrigerant to disperse</a:t>
            </a:r>
          </a:p>
          <a:p>
            <a:r>
              <a:rPr lang="en-US" dirty="0"/>
              <a:t>Size openings in accordance with sections 7.2.3.2.1 or 7.2.3.2.2</a:t>
            </a:r>
          </a:p>
          <a:p>
            <a:pPr lvl="1"/>
            <a:r>
              <a:rPr lang="en-US" dirty="0"/>
              <a:t>Any openings above 12in from the floor shall not be considered</a:t>
            </a:r>
          </a:p>
          <a:p>
            <a:endParaRPr lang="en-US" dirty="0"/>
          </a:p>
        </p:txBody>
      </p:sp>
      <p:sp>
        <p:nvSpPr>
          <p:cNvPr id="5" name="Content Placeholder 3">
            <a:extLst>
              <a:ext uri="{FF2B5EF4-FFF2-40B4-BE49-F238E27FC236}">
                <a16:creationId xmlns:a16="http://schemas.microsoft.com/office/drawing/2014/main" id="{A7D7B5FD-999F-57C1-8340-9213AA87ED75}"/>
              </a:ext>
            </a:extLst>
          </p:cNvPr>
          <p:cNvSpPr txBox="1">
            <a:spLocks/>
          </p:cNvSpPr>
          <p:nvPr/>
        </p:nvSpPr>
        <p:spPr>
          <a:xfrm>
            <a:off x="221884" y="786869"/>
            <a:ext cx="8699488" cy="314349"/>
          </a:xfrm>
          <a:prstGeom prst="rect">
            <a:avLst/>
          </a:prstGeom>
        </p:spPr>
        <p:txBody>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tab pos="741363" algn="l"/>
              </a:tabLst>
              <a:defRPr/>
            </a:pPr>
            <a:r>
              <a:rPr kumimoji="0" lang="en-US" sz="1400" b="1" i="0" u="none" strike="noStrike" kern="1200" cap="none" spc="0" normalizeH="0" baseline="0" noProof="0" dirty="0">
                <a:ln>
                  <a:noFill/>
                </a:ln>
                <a:solidFill>
                  <a:srgbClr val="0097E0"/>
                </a:solidFill>
                <a:effectLst/>
                <a:uLnTx/>
                <a:uFillTx/>
                <a:latin typeface="Arial"/>
                <a:ea typeface="+mn-ea"/>
                <a:cs typeface="+mn-cs"/>
              </a:rPr>
              <a:t>Connected spaces can help comply with EDVC requirements</a:t>
            </a:r>
          </a:p>
        </p:txBody>
      </p:sp>
      <p:sp>
        <p:nvSpPr>
          <p:cNvPr id="3" name="Oval 2">
            <a:extLst>
              <a:ext uri="{FF2B5EF4-FFF2-40B4-BE49-F238E27FC236}">
                <a16:creationId xmlns:a16="http://schemas.microsoft.com/office/drawing/2014/main" id="{DB55F436-6B61-9D7B-A24B-3055B423B152}"/>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1</a:t>
            </a:r>
          </a:p>
        </p:txBody>
      </p:sp>
    </p:spTree>
    <p:extLst>
      <p:ext uri="{BB962C8B-B14F-4D97-AF65-F5344CB8AC3E}">
        <p14:creationId xmlns:p14="http://schemas.microsoft.com/office/powerpoint/2010/main" val="2304834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694C8-EC3B-3C17-07F6-27A3B863AF6A}"/>
            </a:ext>
          </a:extLst>
        </p:cNvPr>
        <p:cNvGrpSpPr/>
        <p:nvPr/>
      </p:nvGrpSpPr>
      <p:grpSpPr>
        <a:xfrm>
          <a:off x="0" y="0"/>
          <a:ext cx="0" cy="0"/>
          <a:chOff x="0" y="0"/>
          <a:chExt cx="0" cy="0"/>
        </a:xfrm>
      </p:grpSpPr>
      <p:sp>
        <p:nvSpPr>
          <p:cNvPr id="32770" name="Title 1">
            <a:extLst>
              <a:ext uri="{FF2B5EF4-FFF2-40B4-BE49-F238E27FC236}">
                <a16:creationId xmlns:a16="http://schemas.microsoft.com/office/drawing/2014/main" id="{8FBBEDAA-5907-42CA-9762-65D379AEBEB9}"/>
              </a:ext>
            </a:extLst>
          </p:cNvPr>
          <p:cNvSpPr>
            <a:spLocks noGrp="1"/>
          </p:cNvSpPr>
          <p:nvPr>
            <p:ph type="title"/>
          </p:nvPr>
        </p:nvSpPr>
        <p:spPr/>
        <p:txBody>
          <a:bodyPr>
            <a:normAutofit fontScale="90000"/>
          </a:bodyPr>
          <a:lstStyle/>
          <a:p>
            <a:r>
              <a:rPr lang="en-US" altLang="en-US" dirty="0"/>
              <a:t>        </a:t>
            </a:r>
            <a:r>
              <a:rPr lang="en-US" altLang="en-US" sz="2325" dirty="0"/>
              <a:t>Volume Calculations</a:t>
            </a:r>
            <a:endParaRPr lang="en-US" altLang="en-US" sz="2325" dirty="0">
              <a:latin typeface="Arial" panose="020B0604020202020204" pitchFamily="34" charset="0"/>
              <a:cs typeface="Arial" panose="020B0604020202020204" pitchFamily="34" charset="0"/>
            </a:endParaRPr>
          </a:p>
        </p:txBody>
      </p:sp>
      <p:sp>
        <p:nvSpPr>
          <p:cNvPr id="2" name="Content Placeholder 3">
            <a:extLst>
              <a:ext uri="{FF2B5EF4-FFF2-40B4-BE49-F238E27FC236}">
                <a16:creationId xmlns:a16="http://schemas.microsoft.com/office/drawing/2014/main" id="{B7D70690-2695-7AAF-1D42-B0A7BA4507BB}"/>
              </a:ext>
            </a:extLst>
          </p:cNvPr>
          <p:cNvSpPr>
            <a:spLocks noGrp="1"/>
          </p:cNvSpPr>
          <p:nvPr>
            <p:ph sz="quarter" idx="18"/>
          </p:nvPr>
        </p:nvSpPr>
        <p:spPr>
          <a:xfrm>
            <a:off x="245098" y="1201768"/>
            <a:ext cx="8680072" cy="1509860"/>
          </a:xfrm>
        </p:spPr>
        <p:txBody>
          <a:bodyPr/>
          <a:lstStyle/>
          <a:p>
            <a:r>
              <a:rPr lang="en-US" dirty="0"/>
              <a:t>Ducted Air Distribution and Mechanical Ventilation Systems may be used to increase the effective dispersal volume by connecting separate enclosed spaces </a:t>
            </a:r>
          </a:p>
          <a:p>
            <a:r>
              <a:rPr lang="en-US" dirty="0"/>
              <a:t>Follow guidelines for Connected Spaces via Ducted Air Distribution System 7.2.3.3 and/or Connected Spaces via Mechanical Ventilation 7.2.3.4</a:t>
            </a:r>
          </a:p>
        </p:txBody>
      </p:sp>
      <p:sp>
        <p:nvSpPr>
          <p:cNvPr id="5" name="Content Placeholder 3">
            <a:extLst>
              <a:ext uri="{FF2B5EF4-FFF2-40B4-BE49-F238E27FC236}">
                <a16:creationId xmlns:a16="http://schemas.microsoft.com/office/drawing/2014/main" id="{9B6DE9AE-EA82-30B1-D0F3-AEF7AD8F61B2}"/>
              </a:ext>
            </a:extLst>
          </p:cNvPr>
          <p:cNvSpPr txBox="1">
            <a:spLocks/>
          </p:cNvSpPr>
          <p:nvPr/>
        </p:nvSpPr>
        <p:spPr>
          <a:xfrm>
            <a:off x="221884" y="786869"/>
            <a:ext cx="8699488" cy="314349"/>
          </a:xfrm>
          <a:prstGeom prst="rect">
            <a:avLst/>
          </a:prstGeom>
        </p:spPr>
        <p:txBody>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tab pos="741363" algn="l"/>
              </a:tabLst>
              <a:defRPr/>
            </a:pPr>
            <a:r>
              <a:rPr kumimoji="0" lang="en-US" sz="1400" b="1" i="0" u="none" strike="noStrike" kern="1200" cap="none" spc="0" normalizeH="0" baseline="0" noProof="0" dirty="0">
                <a:ln>
                  <a:noFill/>
                </a:ln>
                <a:solidFill>
                  <a:srgbClr val="0097E0"/>
                </a:solidFill>
                <a:effectLst/>
                <a:uLnTx/>
                <a:uFillTx/>
                <a:latin typeface="Arial"/>
                <a:ea typeface="+mn-ea"/>
                <a:cs typeface="+mn-cs"/>
              </a:rPr>
              <a:t>Connected spaces can help comply with EDVC requirements</a:t>
            </a:r>
          </a:p>
        </p:txBody>
      </p:sp>
      <p:sp>
        <p:nvSpPr>
          <p:cNvPr id="3" name="Oval 2">
            <a:extLst>
              <a:ext uri="{FF2B5EF4-FFF2-40B4-BE49-F238E27FC236}">
                <a16:creationId xmlns:a16="http://schemas.microsoft.com/office/drawing/2014/main" id="{587CC689-C0F0-E6C5-AE16-D9E14639B011}"/>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1026" name="Picture 2">
            <a:extLst>
              <a:ext uri="{FF2B5EF4-FFF2-40B4-BE49-F238E27FC236}">
                <a16:creationId xmlns:a16="http://schemas.microsoft.com/office/drawing/2014/main" id="{976406C5-2549-167C-9D2C-5D1870BBB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72" t="28753" b="17271"/>
          <a:stretch/>
        </p:blipFill>
        <p:spPr bwMode="auto">
          <a:xfrm>
            <a:off x="2090056" y="2431872"/>
            <a:ext cx="4963887" cy="243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224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Agenda</a:t>
            </a:r>
          </a:p>
        </p:txBody>
      </p:sp>
      <p:sp>
        <p:nvSpPr>
          <p:cNvPr id="2" name="Content Placeholder 1">
            <a:extLst>
              <a:ext uri="{FF2B5EF4-FFF2-40B4-BE49-F238E27FC236}">
                <a16:creationId xmlns:a16="http://schemas.microsoft.com/office/drawing/2014/main" id="{A3361ABA-EC21-4238-B987-E274B4915D67}"/>
              </a:ext>
            </a:extLst>
          </p:cNvPr>
          <p:cNvSpPr>
            <a:spLocks noGrp="1"/>
          </p:cNvSpPr>
          <p:nvPr>
            <p:ph sz="quarter" idx="18"/>
          </p:nvPr>
        </p:nvSpPr>
        <p:spPr>
          <a:xfrm>
            <a:off x="222050" y="714350"/>
            <a:ext cx="9057972" cy="3943847"/>
          </a:xfrm>
        </p:spPr>
        <p:txBody>
          <a:bodyPr>
            <a:normAutofit/>
          </a:bodyPr>
          <a:lstStyle/>
          <a:p>
            <a:pPr marL="0" indent="0">
              <a:spcAft>
                <a:spcPts val="1200"/>
              </a:spcAft>
              <a:buNone/>
            </a:pPr>
            <a:r>
              <a:rPr lang="en-US" sz="1600" b="1" dirty="0"/>
              <a:t>Address common questions:</a:t>
            </a:r>
          </a:p>
          <a:p>
            <a:pPr>
              <a:spcAft>
                <a:spcPts val="1200"/>
              </a:spcAft>
            </a:pPr>
            <a:r>
              <a:rPr lang="en-US" sz="1600" dirty="0">
                <a:solidFill>
                  <a:srgbClr val="545454"/>
                </a:solidFill>
              </a:rPr>
              <a:t>Can</a:t>
            </a:r>
            <a:r>
              <a:rPr lang="en-US" sz="1600" dirty="0"/>
              <a:t> </a:t>
            </a:r>
            <a:r>
              <a:rPr lang="en-US" sz="1600" dirty="0">
                <a:solidFill>
                  <a:srgbClr val="545454"/>
                </a:solidFill>
              </a:rPr>
              <a:t>I</a:t>
            </a:r>
            <a:r>
              <a:rPr lang="en-US" sz="1600" dirty="0"/>
              <a:t> use </a:t>
            </a:r>
            <a:r>
              <a:rPr lang="en-US" sz="1600" b="0" dirty="0"/>
              <a:t>A2L refrigerants </a:t>
            </a:r>
            <a:r>
              <a:rPr lang="en-US" sz="1600" dirty="0"/>
              <a:t>in my jurisdiction?</a:t>
            </a:r>
            <a:endParaRPr lang="en-US" sz="1600">
              <a:cs typeface="Arial"/>
            </a:endParaRPr>
          </a:p>
          <a:p>
            <a:pPr>
              <a:spcAft>
                <a:spcPts val="1200"/>
              </a:spcAft>
            </a:pPr>
            <a:r>
              <a:rPr lang="en-US" sz="1600" b="0" dirty="0"/>
              <a:t>What is being done to ensure A2L refrigerants can be safely used?</a:t>
            </a:r>
            <a:endParaRPr lang="en-US" dirty="0">
              <a:cs typeface="Arial"/>
            </a:endParaRPr>
          </a:p>
          <a:p>
            <a:pPr>
              <a:spcAft>
                <a:spcPts val="1200"/>
              </a:spcAft>
            </a:pPr>
            <a:r>
              <a:rPr lang="en-US" sz="1600" b="0" dirty="0"/>
              <a:t>What do I need to do to prepare?</a:t>
            </a:r>
            <a:endParaRPr lang="en-US" dirty="0">
              <a:cs typeface="Arial"/>
            </a:endParaRPr>
          </a:p>
          <a:p>
            <a:pPr lvl="2">
              <a:spcAft>
                <a:spcPts val="1200"/>
              </a:spcAft>
            </a:pPr>
            <a:r>
              <a:rPr lang="en-US" sz="1600" b="0" dirty="0"/>
              <a:t>Design requirements</a:t>
            </a:r>
            <a:endParaRPr lang="en-US" dirty="0">
              <a:cs typeface="Arial"/>
            </a:endParaRPr>
          </a:p>
          <a:p>
            <a:pPr lvl="2">
              <a:spcAft>
                <a:spcPts val="1200"/>
              </a:spcAft>
            </a:pPr>
            <a:r>
              <a:rPr lang="en-US" sz="1600" b="0" dirty="0"/>
              <a:t>Refrigerant detection</a:t>
            </a:r>
            <a:r>
              <a:rPr lang="en-US" sz="1600" dirty="0"/>
              <a:t> / control signals </a:t>
            </a:r>
            <a:endParaRPr lang="en-US" dirty="0">
              <a:cs typeface="Arial"/>
            </a:endParaRPr>
          </a:p>
          <a:p>
            <a:pPr lvl="2">
              <a:spcAft>
                <a:spcPts val="1200"/>
              </a:spcAft>
            </a:pPr>
            <a:r>
              <a:rPr lang="en-US" sz="1600" b="0" dirty="0"/>
              <a:t>Ventilation</a:t>
            </a:r>
            <a:endParaRPr lang="en-US" dirty="0">
              <a:cs typeface="Arial"/>
            </a:endParaRPr>
          </a:p>
          <a:p>
            <a:pPr lvl="2">
              <a:spcAft>
                <a:spcPts val="1200"/>
              </a:spcAft>
            </a:pPr>
            <a:r>
              <a:rPr lang="en-US" sz="1600" dirty="0"/>
              <a:t>Refrigerant piping</a:t>
            </a:r>
            <a:endParaRPr lang="en-US" dirty="0">
              <a:cs typeface="Arial"/>
            </a:endParaRPr>
          </a:p>
        </p:txBody>
      </p:sp>
      <p:sp>
        <p:nvSpPr>
          <p:cNvPr id="7" name="Footer Placeholder 4">
            <a:extLst>
              <a:ext uri="{FF2B5EF4-FFF2-40B4-BE49-F238E27FC236}">
                <a16:creationId xmlns:a16="http://schemas.microsoft.com/office/drawing/2014/main" id="{663CC6FD-5520-D643-8AC7-4CE4347B1E8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pic>
        <p:nvPicPr>
          <p:cNvPr id="8" name="Picture 7" descr="A screenshot of a computer&#10;&#10;AI-generated content may be incorrect.">
            <a:extLst>
              <a:ext uri="{FF2B5EF4-FFF2-40B4-BE49-F238E27FC236}">
                <a16:creationId xmlns:a16="http://schemas.microsoft.com/office/drawing/2014/main" id="{554434D6-6E08-2FEE-AE1E-4ADE79A18D5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250411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Refrigerant Limits: EDVC</a:t>
            </a:r>
          </a:p>
        </p:txBody>
      </p:sp>
      <p:sp>
        <p:nvSpPr>
          <p:cNvPr id="4" name="Content Placeholder 3">
            <a:extLst>
              <a:ext uri="{FF2B5EF4-FFF2-40B4-BE49-F238E27FC236}">
                <a16:creationId xmlns:a16="http://schemas.microsoft.com/office/drawing/2014/main" id="{676FDDAC-980E-D057-A1CB-BBE22CE84B74}"/>
              </a:ext>
            </a:extLst>
          </p:cNvPr>
          <p:cNvSpPr>
            <a:spLocks noGrp="1"/>
          </p:cNvSpPr>
          <p:nvPr>
            <p:ph sz="quarter" idx="18"/>
          </p:nvPr>
        </p:nvSpPr>
        <p:spPr>
          <a:xfrm>
            <a:off x="86173" y="863879"/>
            <a:ext cx="4071941" cy="3929502"/>
          </a:xfrm>
          <a:solidFill>
            <a:schemeClr val="tx2"/>
          </a:solidFill>
        </p:spPr>
        <p:style>
          <a:lnRef idx="3">
            <a:schemeClr val="lt1"/>
          </a:lnRef>
          <a:fillRef idx="1">
            <a:schemeClr val="accent1"/>
          </a:fillRef>
          <a:effectRef idx="1">
            <a:schemeClr val="accent1"/>
          </a:effectRef>
          <a:fontRef idx="minor">
            <a:schemeClr val="lt1"/>
          </a:fontRef>
        </p:style>
        <p:txBody>
          <a:bodyPr/>
          <a:lstStyle/>
          <a:p>
            <a:pPr marL="342900" lvl="1" indent="-342900">
              <a:buClr>
                <a:schemeClr val="bg1"/>
              </a:buClr>
              <a:buFont typeface="+mj-lt"/>
              <a:buAutoNum type="arabicPeriod"/>
            </a:pPr>
            <a:r>
              <a:rPr lang="en-US">
                <a:solidFill>
                  <a:schemeClr val="bg1"/>
                </a:solidFill>
              </a:rPr>
              <a:t>Establish </a:t>
            </a:r>
            <a:r>
              <a:rPr lang="en-US" i="1">
                <a:solidFill>
                  <a:schemeClr val="bg1"/>
                </a:solidFill>
              </a:rPr>
              <a:t>Effective Dispersal Volume </a:t>
            </a:r>
            <a:r>
              <a:rPr lang="en-US"/>
              <a:t>(7.2.3.1 to 7.2.3.4)</a:t>
            </a:r>
            <a:r>
              <a:rPr lang="en-US" i="1">
                <a:solidFill>
                  <a:schemeClr val="bg1"/>
                </a:solidFill>
              </a:rPr>
              <a:t> </a:t>
            </a:r>
            <a:r>
              <a:rPr lang="en-US">
                <a:solidFill>
                  <a:schemeClr val="bg1"/>
                </a:solidFill>
              </a:rPr>
              <a:t>of occupied and non occupied spaces (occupied only for A1 refrigerants)</a:t>
            </a:r>
          </a:p>
          <a:p>
            <a:pPr marL="511175" lvl="2" indent="-342900">
              <a:buClr>
                <a:schemeClr val="bg1"/>
              </a:buClr>
              <a:buFont typeface="+mj-lt"/>
              <a:buAutoNum type="alphaLcParenR"/>
            </a:pPr>
            <a:r>
              <a:rPr lang="en-US">
                <a:solidFill>
                  <a:schemeClr val="bg1"/>
                </a:solidFill>
              </a:rPr>
              <a:t>Identify exempted spaces (7.2.3.1.1)</a:t>
            </a:r>
          </a:p>
          <a:p>
            <a:pPr marL="511175" lvl="2" indent="-342900">
              <a:buClr>
                <a:schemeClr val="bg1"/>
              </a:buClr>
              <a:buFont typeface="+mj-lt"/>
              <a:buAutoNum type="alphaLcParenR"/>
            </a:pPr>
            <a:r>
              <a:rPr lang="en-US">
                <a:solidFill>
                  <a:schemeClr val="bg1"/>
                </a:solidFill>
              </a:rPr>
              <a:t>Determine if any spaces are ‘connected spaces’ via natural openings or through air circulation</a:t>
            </a:r>
          </a:p>
          <a:p>
            <a:pPr marL="511175" lvl="2" indent="-342900">
              <a:buClr>
                <a:schemeClr val="bg1"/>
              </a:buClr>
              <a:buFont typeface="+mj-lt"/>
              <a:buAutoNum type="alphaLcParenR"/>
            </a:pPr>
            <a:r>
              <a:rPr lang="en-US">
                <a:solidFill>
                  <a:schemeClr val="bg1"/>
                </a:solidFill>
              </a:rPr>
              <a:t>Consider closures (such as dampers that can close during a refrigerant leak)</a:t>
            </a:r>
          </a:p>
          <a:p>
            <a:pPr marL="342900" lvl="1" indent="-342900">
              <a:buClr>
                <a:schemeClr val="bg1"/>
              </a:buClr>
              <a:buFont typeface="+mj-lt"/>
              <a:buAutoNum type="arabicPeriod"/>
            </a:pPr>
            <a:r>
              <a:rPr lang="en-US"/>
              <a:t>Calculate </a:t>
            </a:r>
            <a:r>
              <a:rPr lang="en-US" i="1"/>
              <a:t>EDVC</a:t>
            </a:r>
            <a:r>
              <a:rPr lang="en-US"/>
              <a:t> per the equation in 7.3.1</a:t>
            </a:r>
          </a:p>
          <a:p>
            <a:pPr lvl="2"/>
            <a:r>
              <a:rPr lang="en-US"/>
              <a:t>Or, apply 7.6.1.1 for an A2L refrigerant with detection and air circulation </a:t>
            </a:r>
          </a:p>
          <a:p>
            <a:pPr lvl="2"/>
            <a:r>
              <a:rPr lang="en-US"/>
              <a:t>Or, apply 7.6.1.2 for an A2L refrigerant without detection and air circulation</a:t>
            </a:r>
          </a:p>
          <a:p>
            <a:pPr marL="0" indent="0">
              <a:buNone/>
            </a:pPr>
            <a:endParaRPr lang="en-US"/>
          </a:p>
          <a:p>
            <a:pPr marL="174625" lvl="2" indent="0">
              <a:buNone/>
            </a:pPr>
            <a:endParaRPr lang="en-US"/>
          </a:p>
          <a:p>
            <a:endParaRPr lang="en-US"/>
          </a:p>
        </p:txBody>
      </p:sp>
      <p:sp>
        <p:nvSpPr>
          <p:cNvPr id="5" name="Content Placeholder 10">
            <a:extLst>
              <a:ext uri="{FF2B5EF4-FFF2-40B4-BE49-F238E27FC236}">
                <a16:creationId xmlns:a16="http://schemas.microsoft.com/office/drawing/2014/main" id="{8584DED6-BAC3-0EC2-58C4-6CE3A006C1AA}"/>
              </a:ext>
            </a:extLst>
          </p:cNvPr>
          <p:cNvSpPr txBox="1">
            <a:spLocks/>
          </p:cNvSpPr>
          <p:nvPr/>
        </p:nvSpPr>
        <p:spPr>
          <a:xfrm>
            <a:off x="213674" y="599499"/>
            <a:ext cx="3078669" cy="1147615"/>
          </a:xfrm>
          <a:prstGeom prst="rect">
            <a:avLst/>
          </a:prstGeom>
        </p:spPr>
        <p:txBody>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chemeClr val="tx1"/>
                </a:solidFill>
              </a:rPr>
              <a:t>General Steps:</a:t>
            </a:r>
          </a:p>
        </p:txBody>
      </p:sp>
      <p:sp>
        <p:nvSpPr>
          <p:cNvPr id="6" name="Content Placeholder 3">
            <a:extLst>
              <a:ext uri="{FF2B5EF4-FFF2-40B4-BE49-F238E27FC236}">
                <a16:creationId xmlns:a16="http://schemas.microsoft.com/office/drawing/2014/main" id="{5F26053A-3865-5219-6D44-7B632D943996}"/>
              </a:ext>
            </a:extLst>
          </p:cNvPr>
          <p:cNvSpPr txBox="1">
            <a:spLocks/>
          </p:cNvSpPr>
          <p:nvPr/>
        </p:nvSpPr>
        <p:spPr>
          <a:xfrm>
            <a:off x="4244431" y="863880"/>
            <a:ext cx="4813396" cy="3929502"/>
          </a:xfrm>
          <a:prstGeom prst="rect">
            <a:avLst/>
          </a:prstGeom>
          <a:solidFill>
            <a:schemeClr val="bg1">
              <a:lumMod val="50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lt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lt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chemeClr val="lt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lvl="2">
              <a:buClr>
                <a:schemeClr val="bg1"/>
              </a:buClr>
              <a:buFont typeface="Arial" panose="020B0604020202020204" pitchFamily="34" charset="0"/>
              <a:buChar char="•"/>
            </a:pPr>
            <a:r>
              <a:rPr lang="en-US">
                <a:solidFill>
                  <a:schemeClr val="bg1"/>
                </a:solidFill>
              </a:rPr>
              <a:t>Consider natural ventilation openings (there are height restrictions and opening size requirements per 7.2.3.2</a:t>
            </a:r>
          </a:p>
          <a:p>
            <a:pPr lvl="2">
              <a:buClr>
                <a:schemeClr val="bg1"/>
              </a:buClr>
              <a:buFont typeface="Arial" panose="020B0604020202020204" pitchFamily="34" charset="0"/>
              <a:buChar char="•"/>
            </a:pPr>
            <a:r>
              <a:rPr lang="en-US">
                <a:solidFill>
                  <a:schemeClr val="bg1"/>
                </a:solidFill>
              </a:rPr>
              <a:t>Where a refrigeration system or a part thereof is located within an air distribution duct system or in a space served by an air distribution duct system, the entire air distribution system shall be analyzed to determine the worst-case distribution of leaked refrigerant. (7.2.3.3)</a:t>
            </a:r>
          </a:p>
          <a:p>
            <a:pPr lvl="2">
              <a:buClr>
                <a:schemeClr val="bg1"/>
              </a:buClr>
              <a:buFont typeface="Arial" panose="020B0604020202020204" pitchFamily="34" charset="0"/>
              <a:buChar char="•"/>
            </a:pPr>
            <a:r>
              <a:rPr lang="en-US">
                <a:solidFill>
                  <a:schemeClr val="bg1"/>
                </a:solidFill>
              </a:rPr>
              <a:t>Where two or more spaces are connected by a mechanical ventilation system complying with the requirements of Section 7.6.4, the volume of all such connected spaces shall be included in the effective dispersal volume used to calculate the EDVC in Section 7.3. (7.2.3.4)</a:t>
            </a:r>
          </a:p>
          <a:p>
            <a:pPr lvl="2">
              <a:buClr>
                <a:schemeClr val="bg1"/>
              </a:buClr>
              <a:buFont typeface="Arial" panose="020B0604020202020204" pitchFamily="34" charset="0"/>
              <a:buChar char="•"/>
            </a:pPr>
            <a:endParaRPr lang="en-US">
              <a:solidFill>
                <a:schemeClr val="bg1"/>
              </a:solidFill>
            </a:endParaRPr>
          </a:p>
          <a:p>
            <a:pPr lvl="2">
              <a:buClr>
                <a:schemeClr val="bg1"/>
              </a:buClr>
              <a:buFont typeface="Arial" panose="020B0604020202020204" pitchFamily="34" charset="0"/>
              <a:buChar char="•"/>
            </a:pPr>
            <a:endParaRPr lang="en-US">
              <a:solidFill>
                <a:schemeClr val="bg1"/>
              </a:solidFill>
            </a:endParaRPr>
          </a:p>
          <a:p>
            <a:pPr marL="0" indent="0">
              <a:buFont typeface="Arial" panose="020B0604020202020204" pitchFamily="34" charset="0"/>
              <a:buNone/>
            </a:pPr>
            <a:endParaRPr lang="en-US"/>
          </a:p>
          <a:p>
            <a:pPr marL="174625" lvl="2" indent="0">
              <a:buFont typeface="System Font Regular"/>
              <a:buNone/>
            </a:pPr>
            <a:endParaRPr lang="en-US"/>
          </a:p>
          <a:p>
            <a:endParaRPr lang="en-US"/>
          </a:p>
        </p:txBody>
      </p:sp>
      <p:sp>
        <p:nvSpPr>
          <p:cNvPr id="7" name="Content Placeholder 10">
            <a:extLst>
              <a:ext uri="{FF2B5EF4-FFF2-40B4-BE49-F238E27FC236}">
                <a16:creationId xmlns:a16="http://schemas.microsoft.com/office/drawing/2014/main" id="{D82DD0AD-3707-C92D-B0D6-BADDE2FE620F}"/>
              </a:ext>
            </a:extLst>
          </p:cNvPr>
          <p:cNvSpPr txBox="1">
            <a:spLocks/>
          </p:cNvSpPr>
          <p:nvPr/>
        </p:nvSpPr>
        <p:spPr>
          <a:xfrm>
            <a:off x="4408061" y="599498"/>
            <a:ext cx="3078669" cy="1147615"/>
          </a:xfrm>
          <a:prstGeom prst="rect">
            <a:avLst/>
          </a:prstGeom>
        </p:spPr>
        <p:txBody>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chemeClr val="tx1"/>
                </a:solidFill>
              </a:rPr>
              <a:t>Notes:</a:t>
            </a:r>
          </a:p>
        </p:txBody>
      </p:sp>
    </p:spTree>
    <p:extLst>
      <p:ext uri="{BB962C8B-B14F-4D97-AF65-F5344CB8AC3E}">
        <p14:creationId xmlns:p14="http://schemas.microsoft.com/office/powerpoint/2010/main" val="22570248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Refrigerant Limits: Simplified Flowchart</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0"/>
          </p:nvPr>
        </p:nvSpPr>
        <p:spPr>
          <a:xfrm>
            <a:off x="251702" y="603466"/>
            <a:ext cx="2785696" cy="314349"/>
          </a:xfrm>
        </p:spPr>
        <p:txBody>
          <a:bodyPr/>
          <a:lstStyle/>
          <a:p>
            <a:pPr marL="0" lvl="1" indent="0">
              <a:buNone/>
              <a:tabLst>
                <a:tab pos="741363" algn="l"/>
              </a:tabLst>
            </a:pPr>
            <a:r>
              <a:rPr lang="en-US" b="1">
                <a:solidFill>
                  <a:schemeClr val="tx2"/>
                </a:solidFill>
              </a:rPr>
              <a:t>Refrigerant System Charge Limit Compliance Path</a:t>
            </a:r>
          </a:p>
        </p:txBody>
      </p:sp>
      <p:sp>
        <p:nvSpPr>
          <p:cNvPr id="5" name="Content Placeholder 4">
            <a:extLst>
              <a:ext uri="{FF2B5EF4-FFF2-40B4-BE49-F238E27FC236}">
                <a16:creationId xmlns:a16="http://schemas.microsoft.com/office/drawing/2014/main" id="{A83BE876-5348-4CA3-A5D5-1314AFAF19AE}"/>
              </a:ext>
            </a:extLst>
          </p:cNvPr>
          <p:cNvSpPr>
            <a:spLocks noGrp="1"/>
          </p:cNvSpPr>
          <p:nvPr>
            <p:ph sz="quarter" idx="18"/>
          </p:nvPr>
        </p:nvSpPr>
        <p:spPr>
          <a:xfrm>
            <a:off x="221885" y="1150254"/>
            <a:ext cx="2785696" cy="3461504"/>
          </a:xfrm>
        </p:spPr>
        <p:txBody>
          <a:bodyPr/>
          <a:lstStyle/>
          <a:p>
            <a:pPr lvl="1"/>
            <a:r>
              <a:rPr lang="en-US"/>
              <a:t>Simplified flowchart (Figures 7-1 and 7-2)</a:t>
            </a:r>
          </a:p>
          <a:p>
            <a:pPr lvl="1"/>
            <a:r>
              <a:rPr lang="en-US"/>
              <a:t>Simplifying assumptions:</a:t>
            </a:r>
          </a:p>
          <a:p>
            <a:pPr lvl="2"/>
            <a:r>
              <a:rPr lang="en-US"/>
              <a:t>Unit has a refrigerant charge &gt; 22 lb</a:t>
            </a:r>
          </a:p>
          <a:p>
            <a:pPr lvl="2"/>
            <a:r>
              <a:rPr lang="en-US"/>
              <a:t>The unit is not in a public corridor or lobby</a:t>
            </a:r>
          </a:p>
          <a:p>
            <a:pPr lvl="2"/>
            <a:r>
              <a:rPr lang="en-US"/>
              <a:t>High probability system for human comfort not in a machinery room or outdoors</a:t>
            </a:r>
          </a:p>
          <a:p>
            <a:pPr lvl="2"/>
            <a:r>
              <a:rPr lang="en-US"/>
              <a:t>Not in a laboratory</a:t>
            </a:r>
          </a:p>
          <a:p>
            <a:pPr lvl="2"/>
            <a:r>
              <a:rPr lang="en-US"/>
              <a:t>Not an industrial occupancy or refrigerated room</a:t>
            </a:r>
          </a:p>
          <a:p>
            <a:pPr lvl="2"/>
            <a:endParaRPr lang="en-US"/>
          </a:p>
          <a:p>
            <a:pPr lvl="3"/>
            <a:r>
              <a:rPr lang="en-US"/>
              <a:t> </a:t>
            </a:r>
          </a:p>
          <a:p>
            <a:endParaRPr lang="en-US"/>
          </a:p>
        </p:txBody>
      </p:sp>
      <p:sp>
        <p:nvSpPr>
          <p:cNvPr id="6" name="Flowchart: Decision 5">
            <a:extLst>
              <a:ext uri="{FF2B5EF4-FFF2-40B4-BE49-F238E27FC236}">
                <a16:creationId xmlns:a16="http://schemas.microsoft.com/office/drawing/2014/main" id="{2FBD31B5-4438-BAA2-7042-36C9A4050A06}"/>
              </a:ext>
            </a:extLst>
          </p:cNvPr>
          <p:cNvSpPr/>
          <p:nvPr/>
        </p:nvSpPr>
        <p:spPr>
          <a:xfrm>
            <a:off x="3037398" y="486014"/>
            <a:ext cx="2293952" cy="747422"/>
          </a:xfrm>
          <a:prstGeom prst="flowChartDecision">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Flammability class of 1?</a:t>
            </a:r>
          </a:p>
        </p:txBody>
      </p:sp>
      <p:sp>
        <p:nvSpPr>
          <p:cNvPr id="10" name="Flowchart: Process 9">
            <a:extLst>
              <a:ext uri="{FF2B5EF4-FFF2-40B4-BE49-F238E27FC236}">
                <a16:creationId xmlns:a16="http://schemas.microsoft.com/office/drawing/2014/main" id="{A675C4A0-1F4C-1BE3-05D2-243DB1E964C7}"/>
              </a:ext>
            </a:extLst>
          </p:cNvPr>
          <p:cNvSpPr/>
          <p:nvPr/>
        </p:nvSpPr>
        <p:spPr>
          <a:xfrm>
            <a:off x="3093055" y="1638951"/>
            <a:ext cx="2186609" cy="747422"/>
          </a:xfrm>
          <a:prstGeom prst="flowChartProcess">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EDVC shall be determined per Section *7.3.1 [7.6.1] using the enclosed space identified by Section 7.2.2.2</a:t>
            </a:r>
          </a:p>
        </p:txBody>
      </p:sp>
      <p:sp>
        <p:nvSpPr>
          <p:cNvPr id="13" name="Flowchart: Process 12">
            <a:extLst>
              <a:ext uri="{FF2B5EF4-FFF2-40B4-BE49-F238E27FC236}">
                <a16:creationId xmlns:a16="http://schemas.microsoft.com/office/drawing/2014/main" id="{6A0EFA25-20C7-209E-56DB-5B1D67E2178C}"/>
              </a:ext>
            </a:extLst>
          </p:cNvPr>
          <p:cNvSpPr/>
          <p:nvPr/>
        </p:nvSpPr>
        <p:spPr>
          <a:xfrm>
            <a:off x="5791529" y="486014"/>
            <a:ext cx="1892411" cy="747422"/>
          </a:xfrm>
          <a:prstGeom prst="flowChartProcess">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EDVC determined per 7.3.1 using the occupied space identified by Section 7.2.2.1</a:t>
            </a:r>
          </a:p>
        </p:txBody>
      </p:sp>
      <p:sp>
        <p:nvSpPr>
          <p:cNvPr id="17" name="TextBox 16">
            <a:extLst>
              <a:ext uri="{FF2B5EF4-FFF2-40B4-BE49-F238E27FC236}">
                <a16:creationId xmlns:a16="http://schemas.microsoft.com/office/drawing/2014/main" id="{EE364865-01E0-09D3-1202-DC6814711F59}"/>
              </a:ext>
            </a:extLst>
          </p:cNvPr>
          <p:cNvSpPr txBox="1"/>
          <p:nvPr/>
        </p:nvSpPr>
        <p:spPr>
          <a:xfrm>
            <a:off x="5239156" y="573478"/>
            <a:ext cx="421419" cy="215444"/>
          </a:xfrm>
          <a:prstGeom prst="rect">
            <a:avLst/>
          </a:prstGeom>
          <a:noFill/>
        </p:spPr>
        <p:txBody>
          <a:bodyPr wrap="square" rtlCol="0">
            <a:spAutoFit/>
          </a:bodyPr>
          <a:lstStyle/>
          <a:p>
            <a:pPr algn="ctr"/>
            <a:r>
              <a:rPr lang="en-US" sz="800" b="1">
                <a:solidFill>
                  <a:srgbClr val="00B050"/>
                </a:solidFill>
              </a:rPr>
              <a:t>Yes</a:t>
            </a:r>
          </a:p>
        </p:txBody>
      </p:sp>
      <p:sp>
        <p:nvSpPr>
          <p:cNvPr id="19" name="TextBox 18">
            <a:extLst>
              <a:ext uri="{FF2B5EF4-FFF2-40B4-BE49-F238E27FC236}">
                <a16:creationId xmlns:a16="http://schemas.microsoft.com/office/drawing/2014/main" id="{F692D78F-EF02-8B52-8909-05DB3787C2CD}"/>
              </a:ext>
            </a:extLst>
          </p:cNvPr>
          <p:cNvSpPr txBox="1"/>
          <p:nvPr/>
        </p:nvSpPr>
        <p:spPr>
          <a:xfrm>
            <a:off x="3846443" y="1291586"/>
            <a:ext cx="421419" cy="215444"/>
          </a:xfrm>
          <a:prstGeom prst="rect">
            <a:avLst/>
          </a:prstGeom>
          <a:noFill/>
        </p:spPr>
        <p:txBody>
          <a:bodyPr wrap="square" rtlCol="0">
            <a:spAutoFit/>
          </a:bodyPr>
          <a:lstStyle/>
          <a:p>
            <a:pPr algn="ctr"/>
            <a:r>
              <a:rPr lang="en-US" sz="800" b="1">
                <a:solidFill>
                  <a:srgbClr val="FF0000"/>
                </a:solidFill>
              </a:rPr>
              <a:t>No</a:t>
            </a:r>
          </a:p>
        </p:txBody>
      </p:sp>
      <p:sp>
        <p:nvSpPr>
          <p:cNvPr id="20" name="Flowchart: Decision 19">
            <a:extLst>
              <a:ext uri="{FF2B5EF4-FFF2-40B4-BE49-F238E27FC236}">
                <a16:creationId xmlns:a16="http://schemas.microsoft.com/office/drawing/2014/main" id="{EC0CC8F4-884A-6854-425A-323A4DBE9F7B}"/>
              </a:ext>
            </a:extLst>
          </p:cNvPr>
          <p:cNvSpPr/>
          <p:nvPr/>
        </p:nvSpPr>
        <p:spPr>
          <a:xfrm>
            <a:off x="5468509" y="1640653"/>
            <a:ext cx="2538453" cy="747422"/>
          </a:xfrm>
          <a:prstGeom prst="flowChartDecision">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Does the system use release mitigation controls complying with 7.3.4.4?</a:t>
            </a:r>
          </a:p>
        </p:txBody>
      </p:sp>
      <p:cxnSp>
        <p:nvCxnSpPr>
          <p:cNvPr id="22" name="Straight Arrow Connector 21">
            <a:extLst>
              <a:ext uri="{FF2B5EF4-FFF2-40B4-BE49-F238E27FC236}">
                <a16:creationId xmlns:a16="http://schemas.microsoft.com/office/drawing/2014/main" id="{A4B644E2-A2E3-C22E-6A58-05A2A8AA4C66}"/>
              </a:ext>
            </a:extLst>
          </p:cNvPr>
          <p:cNvCxnSpPr>
            <a:stCxn id="6" idx="2"/>
            <a:endCxn id="10" idx="0"/>
          </p:cNvCxnSpPr>
          <p:nvPr/>
        </p:nvCxnSpPr>
        <p:spPr>
          <a:xfrm>
            <a:off x="4184374" y="1233436"/>
            <a:ext cx="1986" cy="405515"/>
          </a:xfrm>
          <a:prstGeom prst="straightConnector1">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31F2BCB-E63A-CBAB-7C3F-4DBDB0F8E829}"/>
              </a:ext>
            </a:extLst>
          </p:cNvPr>
          <p:cNvCxnSpPr>
            <a:cxnSpLocks/>
            <a:stCxn id="6" idx="3"/>
            <a:endCxn id="13" idx="1"/>
          </p:cNvCxnSpPr>
          <p:nvPr/>
        </p:nvCxnSpPr>
        <p:spPr>
          <a:xfrm>
            <a:off x="5331350" y="859725"/>
            <a:ext cx="460179" cy="0"/>
          </a:xfrm>
          <a:prstGeom prst="straightConnector1">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39918A4-4190-D6F9-6235-4C75C298DA1B}"/>
              </a:ext>
            </a:extLst>
          </p:cNvPr>
          <p:cNvCxnSpPr>
            <a:cxnSpLocks/>
            <a:stCxn id="10" idx="3"/>
            <a:endCxn id="20" idx="1"/>
          </p:cNvCxnSpPr>
          <p:nvPr/>
        </p:nvCxnSpPr>
        <p:spPr>
          <a:xfrm>
            <a:off x="5279664" y="2012662"/>
            <a:ext cx="188845" cy="1702"/>
          </a:xfrm>
          <a:prstGeom prst="straightConnector1">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85B5A9-69D4-05DB-A626-5CEC407E62D6}"/>
              </a:ext>
            </a:extLst>
          </p:cNvPr>
          <p:cNvCxnSpPr>
            <a:cxnSpLocks/>
            <a:stCxn id="13" idx="2"/>
            <a:endCxn id="20" idx="0"/>
          </p:cNvCxnSpPr>
          <p:nvPr/>
        </p:nvCxnSpPr>
        <p:spPr>
          <a:xfrm>
            <a:off x="6737735" y="1233436"/>
            <a:ext cx="1" cy="407217"/>
          </a:xfrm>
          <a:prstGeom prst="straightConnector1">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41" name="Flowchart: Process 40">
            <a:extLst>
              <a:ext uri="{FF2B5EF4-FFF2-40B4-BE49-F238E27FC236}">
                <a16:creationId xmlns:a16="http://schemas.microsoft.com/office/drawing/2014/main" id="{B817D917-0BD2-1F12-F811-CC51243CA95E}"/>
              </a:ext>
            </a:extLst>
          </p:cNvPr>
          <p:cNvSpPr/>
          <p:nvPr/>
        </p:nvSpPr>
        <p:spPr>
          <a:xfrm>
            <a:off x="5334329" y="2770715"/>
            <a:ext cx="1403406" cy="747422"/>
          </a:xfrm>
          <a:prstGeom prst="flowChartProcess">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Releasable charge, </a:t>
            </a:r>
            <a:r>
              <a:rPr lang="en-US" sz="800" b="1" err="1">
                <a:solidFill>
                  <a:schemeClr val="bg1"/>
                </a:solidFill>
              </a:rPr>
              <a:t>m</a:t>
            </a:r>
            <a:r>
              <a:rPr lang="en-US" sz="800" b="1" baseline="-25000" err="1">
                <a:solidFill>
                  <a:schemeClr val="bg1"/>
                </a:solidFill>
              </a:rPr>
              <a:t>rel</a:t>
            </a:r>
            <a:r>
              <a:rPr lang="en-US" sz="800" b="1">
                <a:solidFill>
                  <a:schemeClr val="bg1"/>
                </a:solidFill>
              </a:rPr>
              <a:t>, is the system charge, </a:t>
            </a:r>
            <a:r>
              <a:rPr lang="en-US" sz="800" b="1" err="1">
                <a:solidFill>
                  <a:schemeClr val="bg1"/>
                </a:solidFill>
              </a:rPr>
              <a:t>m</a:t>
            </a:r>
            <a:r>
              <a:rPr lang="en-US" sz="800" b="1" baseline="-25000" err="1">
                <a:solidFill>
                  <a:schemeClr val="bg1"/>
                </a:solidFill>
              </a:rPr>
              <a:t>s</a:t>
            </a:r>
            <a:r>
              <a:rPr lang="en-US" sz="800" b="1">
                <a:solidFill>
                  <a:schemeClr val="bg1"/>
                </a:solidFill>
              </a:rPr>
              <a:t>, of each independent circuit</a:t>
            </a:r>
          </a:p>
        </p:txBody>
      </p:sp>
      <p:sp>
        <p:nvSpPr>
          <p:cNvPr id="42" name="Flowchart: Process 41">
            <a:extLst>
              <a:ext uri="{FF2B5EF4-FFF2-40B4-BE49-F238E27FC236}">
                <a16:creationId xmlns:a16="http://schemas.microsoft.com/office/drawing/2014/main" id="{04F2AD97-4EDE-052E-CCD4-950E42E9B71E}"/>
              </a:ext>
            </a:extLst>
          </p:cNvPr>
          <p:cNvSpPr/>
          <p:nvPr/>
        </p:nvSpPr>
        <p:spPr>
          <a:xfrm>
            <a:off x="6819234" y="2770715"/>
            <a:ext cx="1403406" cy="747422"/>
          </a:xfrm>
          <a:prstGeom prst="flowChartProcess">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Releasable charge, </a:t>
            </a:r>
            <a:r>
              <a:rPr lang="en-US" sz="800" b="1" err="1">
                <a:solidFill>
                  <a:schemeClr val="bg1"/>
                </a:solidFill>
              </a:rPr>
              <a:t>m</a:t>
            </a:r>
            <a:r>
              <a:rPr lang="en-US" sz="800" b="1" baseline="-25000" err="1">
                <a:solidFill>
                  <a:schemeClr val="bg1"/>
                </a:solidFill>
              </a:rPr>
              <a:t>rel</a:t>
            </a:r>
            <a:r>
              <a:rPr lang="en-US" sz="800" b="1">
                <a:solidFill>
                  <a:schemeClr val="bg1"/>
                </a:solidFill>
              </a:rPr>
              <a:t>, is determined per Section 7.3.4.3 for each independent circuit</a:t>
            </a:r>
          </a:p>
        </p:txBody>
      </p:sp>
      <p:sp>
        <p:nvSpPr>
          <p:cNvPr id="43" name="Flowchart: Decision 42">
            <a:extLst>
              <a:ext uri="{FF2B5EF4-FFF2-40B4-BE49-F238E27FC236}">
                <a16:creationId xmlns:a16="http://schemas.microsoft.com/office/drawing/2014/main" id="{8642943F-F763-72A3-DD34-95A48340E8C5}"/>
              </a:ext>
            </a:extLst>
          </p:cNvPr>
          <p:cNvSpPr/>
          <p:nvPr/>
        </p:nvSpPr>
        <p:spPr>
          <a:xfrm>
            <a:off x="5550007" y="3764977"/>
            <a:ext cx="2538453" cy="747422"/>
          </a:xfrm>
          <a:prstGeom prst="flowChartDecision">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Is the releasable charge, </a:t>
            </a:r>
            <a:r>
              <a:rPr lang="en-US" sz="800" b="1" err="1">
                <a:solidFill>
                  <a:schemeClr val="bg1"/>
                </a:solidFill>
              </a:rPr>
              <a:t>m</a:t>
            </a:r>
            <a:r>
              <a:rPr lang="en-US" sz="800" b="1" baseline="-25000" err="1">
                <a:solidFill>
                  <a:schemeClr val="bg1"/>
                </a:solidFill>
              </a:rPr>
              <a:t>rel</a:t>
            </a:r>
            <a:r>
              <a:rPr lang="en-US" sz="800" b="1">
                <a:solidFill>
                  <a:schemeClr val="bg1"/>
                </a:solidFill>
              </a:rPr>
              <a:t>, of each independent circuit ≤  EDVC?</a:t>
            </a:r>
          </a:p>
        </p:txBody>
      </p:sp>
      <p:sp>
        <p:nvSpPr>
          <p:cNvPr id="44" name="Flowchart: Terminator 43">
            <a:extLst>
              <a:ext uri="{FF2B5EF4-FFF2-40B4-BE49-F238E27FC236}">
                <a16:creationId xmlns:a16="http://schemas.microsoft.com/office/drawing/2014/main" id="{7D864A42-AA7C-24E0-989F-2F4298870939}"/>
              </a:ext>
            </a:extLst>
          </p:cNvPr>
          <p:cNvSpPr/>
          <p:nvPr/>
        </p:nvSpPr>
        <p:spPr>
          <a:xfrm>
            <a:off x="4575874" y="4467258"/>
            <a:ext cx="1403406" cy="488413"/>
          </a:xfrm>
          <a:prstGeom prst="flowChartTerminator">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Charge unacceptable for the space</a:t>
            </a:r>
          </a:p>
        </p:txBody>
      </p:sp>
      <p:sp>
        <p:nvSpPr>
          <p:cNvPr id="45" name="Flowchart: Terminator 44">
            <a:extLst>
              <a:ext uri="{FF2B5EF4-FFF2-40B4-BE49-F238E27FC236}">
                <a16:creationId xmlns:a16="http://schemas.microsoft.com/office/drawing/2014/main" id="{923C5D3E-2E6D-0682-BAC7-B625121E7162}"/>
              </a:ext>
            </a:extLst>
          </p:cNvPr>
          <p:cNvSpPr/>
          <p:nvPr/>
        </p:nvSpPr>
        <p:spPr>
          <a:xfrm>
            <a:off x="7659187" y="4469396"/>
            <a:ext cx="1403406" cy="488413"/>
          </a:xfrm>
          <a:prstGeom prst="flowChartTerminator">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System charge is in compliance</a:t>
            </a:r>
          </a:p>
        </p:txBody>
      </p:sp>
      <p:cxnSp>
        <p:nvCxnSpPr>
          <p:cNvPr id="47" name="Connector: Elbow 46">
            <a:extLst>
              <a:ext uri="{FF2B5EF4-FFF2-40B4-BE49-F238E27FC236}">
                <a16:creationId xmlns:a16="http://schemas.microsoft.com/office/drawing/2014/main" id="{719E5DD6-60D3-E3F1-83BC-1E196C7FA83F}"/>
              </a:ext>
            </a:extLst>
          </p:cNvPr>
          <p:cNvCxnSpPr>
            <a:cxnSpLocks/>
            <a:stCxn id="20" idx="3"/>
            <a:endCxn id="42" idx="0"/>
          </p:cNvCxnSpPr>
          <p:nvPr/>
        </p:nvCxnSpPr>
        <p:spPr>
          <a:xfrm flipH="1">
            <a:off x="7520937" y="2014364"/>
            <a:ext cx="486025" cy="756351"/>
          </a:xfrm>
          <a:prstGeom prst="bentConnector4">
            <a:avLst>
              <a:gd name="adj1" fmla="val -47035"/>
              <a:gd name="adj2" fmla="val 74705"/>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EE96C9CF-B7F6-583F-B7AA-1699F5981B0B}"/>
              </a:ext>
            </a:extLst>
          </p:cNvPr>
          <p:cNvCxnSpPr>
            <a:cxnSpLocks/>
            <a:stCxn id="20" idx="2"/>
            <a:endCxn id="41" idx="0"/>
          </p:cNvCxnSpPr>
          <p:nvPr/>
        </p:nvCxnSpPr>
        <p:spPr>
          <a:xfrm rot="5400000">
            <a:off x="6195564" y="2228543"/>
            <a:ext cx="382640" cy="701704"/>
          </a:xfrm>
          <a:prstGeom prst="bentConnector3">
            <a:avLst>
              <a:gd name="adj1" fmla="val 50000"/>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3B228CD-D00C-A537-9836-0D4F0F8146A0}"/>
              </a:ext>
            </a:extLst>
          </p:cNvPr>
          <p:cNvSpPr txBox="1"/>
          <p:nvPr/>
        </p:nvSpPr>
        <p:spPr>
          <a:xfrm>
            <a:off x="8171197" y="2241847"/>
            <a:ext cx="421419" cy="215444"/>
          </a:xfrm>
          <a:prstGeom prst="rect">
            <a:avLst/>
          </a:prstGeom>
          <a:noFill/>
        </p:spPr>
        <p:txBody>
          <a:bodyPr wrap="square" rtlCol="0">
            <a:spAutoFit/>
          </a:bodyPr>
          <a:lstStyle/>
          <a:p>
            <a:pPr algn="ctr"/>
            <a:r>
              <a:rPr lang="en-US" sz="800" b="1">
                <a:solidFill>
                  <a:srgbClr val="00B050"/>
                </a:solidFill>
              </a:rPr>
              <a:t>Yes</a:t>
            </a:r>
          </a:p>
        </p:txBody>
      </p:sp>
      <p:sp>
        <p:nvSpPr>
          <p:cNvPr id="53" name="TextBox 52">
            <a:extLst>
              <a:ext uri="{FF2B5EF4-FFF2-40B4-BE49-F238E27FC236}">
                <a16:creationId xmlns:a16="http://schemas.microsoft.com/office/drawing/2014/main" id="{DFAC3AD2-9771-47D0-C6C1-8EB869832C2D}"/>
              </a:ext>
            </a:extLst>
          </p:cNvPr>
          <p:cNvSpPr txBox="1"/>
          <p:nvPr/>
        </p:nvSpPr>
        <p:spPr>
          <a:xfrm>
            <a:off x="6176174" y="2400112"/>
            <a:ext cx="421419" cy="215444"/>
          </a:xfrm>
          <a:prstGeom prst="rect">
            <a:avLst/>
          </a:prstGeom>
          <a:noFill/>
        </p:spPr>
        <p:txBody>
          <a:bodyPr wrap="square" rtlCol="0">
            <a:spAutoFit/>
          </a:bodyPr>
          <a:lstStyle/>
          <a:p>
            <a:pPr algn="ctr"/>
            <a:r>
              <a:rPr lang="en-US" sz="800" b="1">
                <a:solidFill>
                  <a:srgbClr val="FF0000"/>
                </a:solidFill>
              </a:rPr>
              <a:t>No</a:t>
            </a:r>
          </a:p>
        </p:txBody>
      </p:sp>
      <p:cxnSp>
        <p:nvCxnSpPr>
          <p:cNvPr id="54" name="Connector: Elbow 53">
            <a:extLst>
              <a:ext uri="{FF2B5EF4-FFF2-40B4-BE49-F238E27FC236}">
                <a16:creationId xmlns:a16="http://schemas.microsoft.com/office/drawing/2014/main" id="{F1134900-F1E6-ED0E-95D3-089C299E42CF}"/>
              </a:ext>
            </a:extLst>
          </p:cNvPr>
          <p:cNvCxnSpPr>
            <a:cxnSpLocks/>
            <a:stCxn id="42" idx="2"/>
            <a:endCxn id="43" idx="0"/>
          </p:cNvCxnSpPr>
          <p:nvPr/>
        </p:nvCxnSpPr>
        <p:spPr>
          <a:xfrm rot="5400000">
            <a:off x="7046666" y="3290706"/>
            <a:ext cx="246840" cy="701703"/>
          </a:xfrm>
          <a:prstGeom prst="bentConnector3">
            <a:avLst>
              <a:gd name="adj1" fmla="val 50000"/>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BA7CBCCC-4066-AD99-0E7D-7246D5870536}"/>
              </a:ext>
            </a:extLst>
          </p:cNvPr>
          <p:cNvCxnSpPr>
            <a:cxnSpLocks/>
            <a:stCxn id="41" idx="2"/>
            <a:endCxn id="43" idx="0"/>
          </p:cNvCxnSpPr>
          <p:nvPr/>
        </p:nvCxnSpPr>
        <p:spPr>
          <a:xfrm rot="16200000" flipH="1">
            <a:off x="6304213" y="3249956"/>
            <a:ext cx="246840" cy="783202"/>
          </a:xfrm>
          <a:prstGeom prst="bentConnector3">
            <a:avLst>
              <a:gd name="adj1" fmla="val 50000"/>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16A76F97-F7F5-417F-9241-95696DC68841}"/>
              </a:ext>
            </a:extLst>
          </p:cNvPr>
          <p:cNvCxnSpPr>
            <a:cxnSpLocks/>
            <a:stCxn id="43" idx="3"/>
            <a:endCxn id="45" idx="0"/>
          </p:cNvCxnSpPr>
          <p:nvPr/>
        </p:nvCxnSpPr>
        <p:spPr>
          <a:xfrm>
            <a:off x="8088460" y="4138688"/>
            <a:ext cx="272430" cy="330708"/>
          </a:xfrm>
          <a:prstGeom prst="bentConnector2">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CD719651-ACDE-4808-72D0-73A7ACD1AD81}"/>
              </a:ext>
            </a:extLst>
          </p:cNvPr>
          <p:cNvCxnSpPr>
            <a:cxnSpLocks/>
            <a:stCxn id="43" idx="1"/>
            <a:endCxn id="44" idx="0"/>
          </p:cNvCxnSpPr>
          <p:nvPr/>
        </p:nvCxnSpPr>
        <p:spPr>
          <a:xfrm rot="10800000" flipV="1">
            <a:off x="5277577" y="4138688"/>
            <a:ext cx="272430" cy="328570"/>
          </a:xfrm>
          <a:prstGeom prst="bentConnector2">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797D2A5-9BE0-955D-E669-D24DDA3D2E1A}"/>
              </a:ext>
            </a:extLst>
          </p:cNvPr>
          <p:cNvSpPr txBox="1"/>
          <p:nvPr/>
        </p:nvSpPr>
        <p:spPr>
          <a:xfrm>
            <a:off x="4909931" y="4095249"/>
            <a:ext cx="421419" cy="215444"/>
          </a:xfrm>
          <a:prstGeom prst="rect">
            <a:avLst/>
          </a:prstGeom>
          <a:noFill/>
        </p:spPr>
        <p:txBody>
          <a:bodyPr wrap="square" rtlCol="0">
            <a:spAutoFit/>
          </a:bodyPr>
          <a:lstStyle/>
          <a:p>
            <a:pPr algn="ctr"/>
            <a:r>
              <a:rPr lang="en-US" sz="800" b="1">
                <a:solidFill>
                  <a:srgbClr val="FF0000"/>
                </a:solidFill>
              </a:rPr>
              <a:t>No</a:t>
            </a:r>
          </a:p>
        </p:txBody>
      </p:sp>
      <p:sp>
        <p:nvSpPr>
          <p:cNvPr id="73" name="TextBox 72">
            <a:extLst>
              <a:ext uri="{FF2B5EF4-FFF2-40B4-BE49-F238E27FC236}">
                <a16:creationId xmlns:a16="http://schemas.microsoft.com/office/drawing/2014/main" id="{AF2EE0DC-7D1A-3881-1541-FC8A5A7818D4}"/>
              </a:ext>
            </a:extLst>
          </p:cNvPr>
          <p:cNvSpPr txBox="1"/>
          <p:nvPr/>
        </p:nvSpPr>
        <p:spPr>
          <a:xfrm>
            <a:off x="8381906" y="4096899"/>
            <a:ext cx="421419" cy="215444"/>
          </a:xfrm>
          <a:prstGeom prst="rect">
            <a:avLst/>
          </a:prstGeom>
          <a:noFill/>
        </p:spPr>
        <p:txBody>
          <a:bodyPr wrap="square" rtlCol="0">
            <a:spAutoFit/>
          </a:bodyPr>
          <a:lstStyle/>
          <a:p>
            <a:pPr algn="ctr"/>
            <a:r>
              <a:rPr lang="en-US" sz="800" b="1">
                <a:solidFill>
                  <a:srgbClr val="00B050"/>
                </a:solidFill>
              </a:rPr>
              <a:t>Yes</a:t>
            </a:r>
          </a:p>
        </p:txBody>
      </p:sp>
      <p:pic>
        <p:nvPicPr>
          <p:cNvPr id="4" name="Picture 3">
            <a:extLst>
              <a:ext uri="{FF2B5EF4-FFF2-40B4-BE49-F238E27FC236}">
                <a16:creationId xmlns:a16="http://schemas.microsoft.com/office/drawing/2014/main" id="{8AFCBD9F-0EB0-F118-D051-5F143B723BCB}"/>
              </a:ext>
            </a:extLst>
          </p:cNvPr>
          <p:cNvPicPr>
            <a:picLocks noChangeAspect="1"/>
          </p:cNvPicPr>
          <p:nvPr/>
        </p:nvPicPr>
        <p:blipFill>
          <a:blip r:embed="rId3"/>
          <a:stretch>
            <a:fillRect/>
          </a:stretch>
        </p:blipFill>
        <p:spPr>
          <a:xfrm>
            <a:off x="3112974" y="2916446"/>
            <a:ext cx="2142799" cy="671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DC8FDD08-72DF-F00D-4039-C31B1546DB6E}"/>
              </a:ext>
            </a:extLst>
          </p:cNvPr>
          <p:cNvSpPr/>
          <p:nvPr/>
        </p:nvSpPr>
        <p:spPr>
          <a:xfrm>
            <a:off x="3093055" y="2400111"/>
            <a:ext cx="2184521" cy="488413"/>
          </a:xfrm>
          <a:prstGeom prst="rect">
            <a:avLst/>
          </a:prstGeom>
        </p:spPr>
        <p:txBody>
          <a:bodyPr wrap="square" lIns="91440" tIns="91440" rIns="91440" bIns="91440" rtlCol="0" anchor="ctr">
            <a:noAutofit/>
          </a:bodyPr>
          <a:lstStyle/>
          <a:p>
            <a:pPr algn="l">
              <a:spcAft>
                <a:spcPts val="400"/>
              </a:spcAft>
            </a:pPr>
            <a:r>
              <a:rPr lang="en-US" sz="700" b="1">
                <a:solidFill>
                  <a:schemeClr val="tx2"/>
                </a:solidFill>
              </a:rPr>
              <a:t>*Note: Standard 15-2022 Figure 7-2 indicates 7.3.1 but a later interpretation clarified that 7.6.1 applies instead of 7.3.1 for calculating EDVC for A2Ls</a:t>
            </a:r>
          </a:p>
        </p:txBody>
      </p:sp>
      <p:sp>
        <p:nvSpPr>
          <p:cNvPr id="9" name="Oval 8">
            <a:extLst>
              <a:ext uri="{FF2B5EF4-FFF2-40B4-BE49-F238E27FC236}">
                <a16:creationId xmlns:a16="http://schemas.microsoft.com/office/drawing/2014/main" id="{74377D78-74A7-3801-7D22-64C19E8182D7}"/>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Tree>
    <p:extLst>
      <p:ext uri="{BB962C8B-B14F-4D97-AF65-F5344CB8AC3E}">
        <p14:creationId xmlns:p14="http://schemas.microsoft.com/office/powerpoint/2010/main" val="26245426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Refrigerant Limits: Notable Exceptions</a:t>
            </a:r>
          </a:p>
        </p:txBody>
      </p:sp>
      <p:sp>
        <p:nvSpPr>
          <p:cNvPr id="4" name="Content Placeholder 3">
            <a:extLst>
              <a:ext uri="{FF2B5EF4-FFF2-40B4-BE49-F238E27FC236}">
                <a16:creationId xmlns:a16="http://schemas.microsoft.com/office/drawing/2014/main" id="{334EF90D-54A6-23D0-9C58-44841DF4EF20}"/>
              </a:ext>
            </a:extLst>
          </p:cNvPr>
          <p:cNvSpPr>
            <a:spLocks noGrp="1"/>
          </p:cNvSpPr>
          <p:nvPr>
            <p:ph sz="quarter" idx="13"/>
          </p:nvPr>
        </p:nvSpPr>
        <p:spPr>
          <a:xfrm>
            <a:off x="0" y="3332204"/>
            <a:ext cx="3078669" cy="1147615"/>
          </a:xfrm>
        </p:spPr>
        <p:txBody>
          <a:bodyPr/>
          <a:lstStyle/>
          <a:p>
            <a:pPr algn="ctr"/>
            <a:r>
              <a:rPr lang="en-US"/>
              <a:t>Listed self-contained equipment in a commercial occupancy, not in a public corridor or lobby, with refrigerant charge ≤ 22 lb</a:t>
            </a:r>
          </a:p>
        </p:txBody>
      </p:sp>
      <p:sp>
        <p:nvSpPr>
          <p:cNvPr id="6" name="Content Placeholder 5">
            <a:extLst>
              <a:ext uri="{FF2B5EF4-FFF2-40B4-BE49-F238E27FC236}">
                <a16:creationId xmlns:a16="http://schemas.microsoft.com/office/drawing/2014/main" id="{B13CAC07-9418-E035-E4EE-204E565C1AF9}"/>
              </a:ext>
            </a:extLst>
          </p:cNvPr>
          <p:cNvSpPr>
            <a:spLocks noGrp="1"/>
          </p:cNvSpPr>
          <p:nvPr>
            <p:ph sz="quarter" idx="14"/>
          </p:nvPr>
        </p:nvSpPr>
        <p:spPr>
          <a:xfrm>
            <a:off x="116919" y="2001191"/>
            <a:ext cx="3078669" cy="1147615"/>
          </a:xfrm>
        </p:spPr>
        <p:txBody>
          <a:bodyPr/>
          <a:lstStyle/>
          <a:p>
            <a:pPr algn="ctr"/>
            <a:r>
              <a:rPr lang="en-US"/>
              <a:t>Systems in industrial occupancy or refrigerated room</a:t>
            </a:r>
          </a:p>
        </p:txBody>
      </p:sp>
      <p:sp>
        <p:nvSpPr>
          <p:cNvPr id="7" name="Content Placeholder 6">
            <a:extLst>
              <a:ext uri="{FF2B5EF4-FFF2-40B4-BE49-F238E27FC236}">
                <a16:creationId xmlns:a16="http://schemas.microsoft.com/office/drawing/2014/main" id="{62201CA4-BFAA-203B-BEAA-05AE0BA15005}"/>
              </a:ext>
            </a:extLst>
          </p:cNvPr>
          <p:cNvSpPr>
            <a:spLocks noGrp="1"/>
          </p:cNvSpPr>
          <p:nvPr>
            <p:ph sz="quarter" idx="16"/>
          </p:nvPr>
        </p:nvSpPr>
        <p:spPr>
          <a:xfrm>
            <a:off x="2944385" y="736822"/>
            <a:ext cx="5515806" cy="1147615"/>
          </a:xfrm>
        </p:spPr>
        <p:txBody>
          <a:bodyPr/>
          <a:lstStyle/>
          <a:p>
            <a:pPr lvl="2"/>
            <a:r>
              <a:rPr lang="en-US"/>
              <a:t>If in a public corridor or lobby, must be a unit system and if not an A1, have EDVC calculated</a:t>
            </a:r>
          </a:p>
          <a:p>
            <a:pPr lvl="2"/>
            <a:r>
              <a:rPr lang="en-US"/>
              <a:t>If not in a public corridor or lobby, charge complies if installed in accordance with listing and OEM instructions</a:t>
            </a:r>
          </a:p>
        </p:txBody>
      </p:sp>
      <p:sp>
        <p:nvSpPr>
          <p:cNvPr id="8" name="Content Placeholder 7">
            <a:extLst>
              <a:ext uri="{FF2B5EF4-FFF2-40B4-BE49-F238E27FC236}">
                <a16:creationId xmlns:a16="http://schemas.microsoft.com/office/drawing/2014/main" id="{0809800A-A66B-9195-EFFD-F61437CE932C}"/>
              </a:ext>
            </a:extLst>
          </p:cNvPr>
          <p:cNvSpPr>
            <a:spLocks noGrp="1"/>
          </p:cNvSpPr>
          <p:nvPr>
            <p:ph sz="quarter" idx="17"/>
          </p:nvPr>
        </p:nvSpPr>
        <p:spPr>
          <a:xfrm>
            <a:off x="2961164" y="3372567"/>
            <a:ext cx="5833855" cy="1147615"/>
          </a:xfrm>
        </p:spPr>
        <p:txBody>
          <a:bodyPr/>
          <a:lstStyle/>
          <a:p>
            <a:pPr lvl="2"/>
            <a:r>
              <a:rPr lang="en-US"/>
              <a:t>System charge considered in compliance</a:t>
            </a:r>
          </a:p>
          <a:p>
            <a:pPr lvl="2"/>
            <a:r>
              <a:rPr lang="en-US"/>
              <a:t>Self-contained system definition: a complete, factory-assembled and factory-tested system that is shipped in one or more sections and has no refrigerant-containing parts that are joined in the field by other than companion valves or block valves</a:t>
            </a:r>
          </a:p>
        </p:txBody>
      </p:sp>
      <p:sp>
        <p:nvSpPr>
          <p:cNvPr id="5" name="Oval 4">
            <a:extLst>
              <a:ext uri="{FF2B5EF4-FFF2-40B4-BE49-F238E27FC236}">
                <a16:creationId xmlns:a16="http://schemas.microsoft.com/office/drawing/2014/main" id="{CE4A28AA-D351-D73F-7BC7-2C401A9B70D4}"/>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
        <p:nvSpPr>
          <p:cNvPr id="11" name="Content Placeholder 10">
            <a:extLst>
              <a:ext uri="{FF2B5EF4-FFF2-40B4-BE49-F238E27FC236}">
                <a16:creationId xmlns:a16="http://schemas.microsoft.com/office/drawing/2014/main" id="{D757E798-87EE-B151-D1EB-4E726849C4A5}"/>
              </a:ext>
            </a:extLst>
          </p:cNvPr>
          <p:cNvSpPr>
            <a:spLocks noGrp="1"/>
          </p:cNvSpPr>
          <p:nvPr>
            <p:ph sz="quarter" idx="11"/>
          </p:nvPr>
        </p:nvSpPr>
        <p:spPr>
          <a:xfrm>
            <a:off x="116919" y="727929"/>
            <a:ext cx="3078669" cy="1147615"/>
          </a:xfrm>
        </p:spPr>
        <p:txBody>
          <a:bodyPr/>
          <a:lstStyle/>
          <a:p>
            <a:pPr algn="ctr"/>
            <a:r>
              <a:rPr lang="en-US"/>
              <a:t>Listed equipment with refrigerant charge ≤ 6.6 lb</a:t>
            </a:r>
          </a:p>
        </p:txBody>
      </p:sp>
      <p:sp>
        <p:nvSpPr>
          <p:cNvPr id="12" name="Content Placeholder 7">
            <a:extLst>
              <a:ext uri="{FF2B5EF4-FFF2-40B4-BE49-F238E27FC236}">
                <a16:creationId xmlns:a16="http://schemas.microsoft.com/office/drawing/2014/main" id="{678C8525-8F09-9F19-435E-418B7C4C5A51}"/>
              </a:ext>
            </a:extLst>
          </p:cNvPr>
          <p:cNvSpPr txBox="1">
            <a:spLocks/>
          </p:cNvSpPr>
          <p:nvPr/>
        </p:nvSpPr>
        <p:spPr>
          <a:xfrm>
            <a:off x="2944385" y="1997942"/>
            <a:ext cx="6082696" cy="1147615"/>
          </a:xfrm>
          <a:prstGeom prst="rect">
            <a:avLst/>
          </a:prstGeom>
        </p:spPr>
        <p:txBody>
          <a:bodyPr vert="horz" lIns="91440" tIns="45720" rIns="91440" bIns="45720" rtlCol="0" anchor="ctr">
            <a:noAutofit/>
          </a:bodyPr>
          <a:lstStyle>
            <a:lvl1pPr marL="169863" indent="-169863" algn="l" defTabSz="914400" rtl="0" eaLnBrk="1" latinLnBrk="0" hangingPunct="1">
              <a:spcBef>
                <a:spcPts val="0"/>
              </a:spcBef>
              <a:spcAft>
                <a:spcPts val="1000"/>
              </a:spcAft>
              <a:buClr>
                <a:schemeClr val="tx2"/>
              </a:buClr>
              <a:buFont typeface="Arial" panose="020B0604020202020204" pitchFamily="34" charset="0"/>
              <a:buChar char="•"/>
              <a:tabLst>
                <a:tab pos="741363" algn="l"/>
              </a:tabLst>
              <a:defRPr sz="1400" b="0" kern="1200">
                <a:solidFill>
                  <a:srgbClr val="555555"/>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accent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a:t>If all conditions of Section 7.3.3 are met, are considered to have system charge in compliance</a:t>
            </a:r>
          </a:p>
        </p:txBody>
      </p:sp>
    </p:spTree>
    <p:extLst>
      <p:ext uri="{BB962C8B-B14F-4D97-AF65-F5344CB8AC3E}">
        <p14:creationId xmlns:p14="http://schemas.microsoft.com/office/powerpoint/2010/main" val="23802060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a:t>Refrigerant Limits: EDVC Calculation</a:t>
            </a:r>
          </a:p>
        </p:txBody>
      </p:sp>
      <p:pic>
        <p:nvPicPr>
          <p:cNvPr id="7" name="Picture 4">
            <a:extLst>
              <a:ext uri="{FF2B5EF4-FFF2-40B4-BE49-F238E27FC236}">
                <a16:creationId xmlns:a16="http://schemas.microsoft.com/office/drawing/2014/main" id="{58AFDDE3-977D-52E3-A5EB-83A45B4814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5432" y="1413095"/>
            <a:ext cx="709277" cy="466767"/>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13">
            <a:extLst>
              <a:ext uri="{FF2B5EF4-FFF2-40B4-BE49-F238E27FC236}">
                <a16:creationId xmlns:a16="http://schemas.microsoft.com/office/drawing/2014/main" id="{99F4AF0C-012B-2F0A-48CE-9E93AC2362D1}"/>
              </a:ext>
            </a:extLst>
          </p:cNvPr>
          <p:cNvPicPr>
            <a:picLocks noGrp="1" noChangeAspect="1"/>
          </p:cNvPicPr>
          <p:nvPr>
            <p:ph sz="quarter" idx="18"/>
          </p:nvPr>
        </p:nvPicPr>
        <p:blipFill>
          <a:blip r:embed="rId3"/>
          <a:stretch>
            <a:fillRect/>
          </a:stretch>
        </p:blipFill>
        <p:spPr>
          <a:xfrm>
            <a:off x="440055" y="775621"/>
            <a:ext cx="8244840" cy="3831336"/>
          </a:xfrm>
          <a:prstGeom prst="rect">
            <a:avLst/>
          </a:prstGeom>
        </p:spPr>
      </p:pic>
      <p:sp>
        <p:nvSpPr>
          <p:cNvPr id="3" name="Oval 2">
            <a:extLst>
              <a:ext uri="{FF2B5EF4-FFF2-40B4-BE49-F238E27FC236}">
                <a16:creationId xmlns:a16="http://schemas.microsoft.com/office/drawing/2014/main" id="{5501773E-EDAF-8E6F-8650-3BAE13A94BCE}"/>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Tree>
    <p:extLst>
      <p:ext uri="{BB962C8B-B14F-4D97-AF65-F5344CB8AC3E}">
        <p14:creationId xmlns:p14="http://schemas.microsoft.com/office/powerpoint/2010/main" val="2154178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E01B53-D940-5755-7A2E-DA032D2969C1}"/>
              </a:ext>
            </a:extLst>
          </p:cNvPr>
          <p:cNvPicPr>
            <a:picLocks noChangeAspect="1"/>
          </p:cNvPicPr>
          <p:nvPr/>
        </p:nvPicPr>
        <p:blipFill>
          <a:blip r:embed="rId3"/>
          <a:stretch>
            <a:fillRect/>
          </a:stretch>
        </p:blipFill>
        <p:spPr>
          <a:xfrm>
            <a:off x="4275987" y="3682377"/>
            <a:ext cx="4688859" cy="731372"/>
          </a:xfrm>
          <a:prstGeom prst="rect">
            <a:avLst/>
          </a:prstGeom>
        </p:spPr>
      </p:pic>
      <p:pic>
        <p:nvPicPr>
          <p:cNvPr id="15" name="Picture 14">
            <a:extLst>
              <a:ext uri="{FF2B5EF4-FFF2-40B4-BE49-F238E27FC236}">
                <a16:creationId xmlns:a16="http://schemas.microsoft.com/office/drawing/2014/main" id="{F72C7FE9-B3EB-292D-2CB9-BCDAAF62A6BA}"/>
              </a:ext>
            </a:extLst>
          </p:cNvPr>
          <p:cNvPicPr>
            <a:picLocks noChangeAspect="1"/>
          </p:cNvPicPr>
          <p:nvPr/>
        </p:nvPicPr>
        <p:blipFill>
          <a:blip r:embed="rId4"/>
          <a:stretch>
            <a:fillRect/>
          </a:stretch>
        </p:blipFill>
        <p:spPr>
          <a:xfrm>
            <a:off x="3479938" y="230002"/>
            <a:ext cx="6199520" cy="2880886"/>
          </a:xfrm>
          <a:prstGeom prst="rect">
            <a:avLst/>
          </a:prstGeom>
        </p:spPr>
      </p:pic>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a:t>Refrigerant Limits: EDVC Calculation</a:t>
            </a:r>
          </a:p>
        </p:txBody>
      </p:sp>
      <p:pic>
        <p:nvPicPr>
          <p:cNvPr id="5" name="Picture 4">
            <a:extLst>
              <a:ext uri="{FF2B5EF4-FFF2-40B4-BE49-F238E27FC236}">
                <a16:creationId xmlns:a16="http://schemas.microsoft.com/office/drawing/2014/main" id="{BCFE7D20-871E-9D40-3478-E96FD831CC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4485" y="729966"/>
            <a:ext cx="540064" cy="3554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7E94EB2C-5ABB-8AE7-7D1A-14676FD06F03}"/>
              </a:ext>
            </a:extLst>
          </p:cNvPr>
          <p:cNvSpPr/>
          <p:nvPr/>
        </p:nvSpPr>
        <p:spPr>
          <a:xfrm>
            <a:off x="4275986" y="3934817"/>
            <a:ext cx="4750162" cy="124566"/>
          </a:xfrm>
          <a:prstGeom prst="roundRect">
            <a:avLst/>
          </a:prstGeom>
          <a:ln w="19050">
            <a:solidFill>
              <a:srgbClr val="92D050"/>
            </a:solidFill>
            <a:prstDash val="sysDash"/>
          </a:ln>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4" name="Oval 3">
            <a:extLst>
              <a:ext uri="{FF2B5EF4-FFF2-40B4-BE49-F238E27FC236}">
                <a16:creationId xmlns:a16="http://schemas.microsoft.com/office/drawing/2014/main" id="{B424BFF3-5010-594C-5700-16EC1D5DA6E1}"/>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pic>
        <p:nvPicPr>
          <p:cNvPr id="9" name="Picture 8">
            <a:extLst>
              <a:ext uri="{FF2B5EF4-FFF2-40B4-BE49-F238E27FC236}">
                <a16:creationId xmlns:a16="http://schemas.microsoft.com/office/drawing/2014/main" id="{DA7EB210-7DF9-27AF-1242-5F2774AA6576}"/>
              </a:ext>
            </a:extLst>
          </p:cNvPr>
          <p:cNvPicPr>
            <a:picLocks noChangeAspect="1"/>
          </p:cNvPicPr>
          <p:nvPr/>
        </p:nvPicPr>
        <p:blipFill>
          <a:blip r:embed="rId6"/>
          <a:stretch>
            <a:fillRect/>
          </a:stretch>
        </p:blipFill>
        <p:spPr>
          <a:xfrm>
            <a:off x="4206888" y="3143269"/>
            <a:ext cx="4819260" cy="506121"/>
          </a:xfrm>
          <a:prstGeom prst="rect">
            <a:avLst/>
          </a:prstGeom>
        </p:spPr>
      </p:pic>
      <p:sp>
        <p:nvSpPr>
          <p:cNvPr id="10" name="Content Placeholder 2">
            <a:extLst>
              <a:ext uri="{FF2B5EF4-FFF2-40B4-BE49-F238E27FC236}">
                <a16:creationId xmlns:a16="http://schemas.microsoft.com/office/drawing/2014/main" id="{3ED95156-1821-993E-9BF5-3F354206FC83}"/>
              </a:ext>
            </a:extLst>
          </p:cNvPr>
          <p:cNvSpPr txBox="1">
            <a:spLocks/>
          </p:cNvSpPr>
          <p:nvPr/>
        </p:nvSpPr>
        <p:spPr>
          <a:xfrm>
            <a:off x="117852" y="598465"/>
            <a:ext cx="4043961" cy="2680796"/>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a:t>Identify:</a:t>
            </a:r>
          </a:p>
          <a:p>
            <a:pPr lvl="2"/>
            <a:r>
              <a:rPr lang="en-US" sz="1200" dirty="0"/>
              <a:t>Occupancy classification: </a:t>
            </a:r>
            <a:r>
              <a:rPr lang="en-US" sz="1200" b="1" dirty="0"/>
              <a:t>Commercial, </a:t>
            </a:r>
            <a:r>
              <a:rPr lang="en-US" sz="1200" b="1" i="1" dirty="0" err="1"/>
              <a:t>F</a:t>
            </a:r>
            <a:r>
              <a:rPr lang="en-US" sz="1200" b="1" i="1" baseline="-25000" dirty="0" err="1"/>
              <a:t>occ</a:t>
            </a:r>
            <a:r>
              <a:rPr lang="en-US" sz="1200" b="1" i="1" dirty="0"/>
              <a:t> = 1.0</a:t>
            </a:r>
          </a:p>
          <a:p>
            <a:pPr lvl="2"/>
            <a:r>
              <a:rPr lang="en-US" sz="1200" dirty="0"/>
              <a:t>Refrigeration system classification: </a:t>
            </a:r>
            <a:r>
              <a:rPr lang="en-US" sz="1200" b="1" dirty="0"/>
              <a:t>High probability</a:t>
            </a:r>
          </a:p>
          <a:p>
            <a:r>
              <a:rPr lang="en-US" sz="1200" dirty="0"/>
              <a:t>Look up:</a:t>
            </a:r>
          </a:p>
          <a:p>
            <a:pPr lvl="2"/>
            <a:r>
              <a:rPr lang="en-US" sz="1200" dirty="0"/>
              <a:t> refrigerant LFL in ASHRAE Standard 34, Table 4-1 = </a:t>
            </a:r>
            <a:r>
              <a:rPr lang="en-US" sz="1200" b="1" dirty="0"/>
              <a:t>0.0191 </a:t>
            </a:r>
            <a:r>
              <a:rPr lang="en-US" sz="1200" b="1" dirty="0" err="1"/>
              <a:t>lb</a:t>
            </a:r>
            <a:r>
              <a:rPr lang="en-US" sz="1200" b="1" dirty="0"/>
              <a:t>/ft</a:t>
            </a:r>
            <a:r>
              <a:rPr lang="en-US" sz="1200" b="1" baseline="30000" dirty="0"/>
              <a:t>3</a:t>
            </a:r>
          </a:p>
          <a:p>
            <a:r>
              <a:rPr lang="en-US" sz="1200" dirty="0"/>
              <a:t>Determine the releasable refrigerant charge, </a:t>
            </a:r>
            <a:r>
              <a:rPr lang="en-US" sz="1200" dirty="0" err="1"/>
              <a:t>m</a:t>
            </a:r>
            <a:r>
              <a:rPr lang="en-US" sz="1200" baseline="-25000" dirty="0" err="1"/>
              <a:t>rel</a:t>
            </a:r>
            <a:endParaRPr lang="en-US" sz="1200" baseline="-25000" dirty="0"/>
          </a:p>
          <a:p>
            <a:pPr lvl="2"/>
            <a:r>
              <a:rPr lang="en-US" sz="1200" b="1" dirty="0" err="1"/>
              <a:t>m</a:t>
            </a:r>
            <a:r>
              <a:rPr lang="en-US" sz="1200" b="1" baseline="-25000" dirty="0" err="1"/>
              <a:t>rel</a:t>
            </a:r>
            <a:r>
              <a:rPr lang="en-US" sz="1200" b="1" dirty="0"/>
              <a:t> = 31.2 </a:t>
            </a:r>
            <a:r>
              <a:rPr lang="en-US" sz="1200" b="1" dirty="0" err="1"/>
              <a:t>lb</a:t>
            </a:r>
            <a:endParaRPr lang="en-US" sz="1200" b="1" dirty="0"/>
          </a:p>
          <a:p>
            <a:pPr lvl="1"/>
            <a:r>
              <a:rPr lang="en-US" sz="1200" dirty="0"/>
              <a:t>Calculate EDVC per ASHRAE Standard 15, Section 7.6.1.1, where unit has air circulation initiated by refrigerant detection</a:t>
            </a:r>
          </a:p>
          <a:p>
            <a:pPr lvl="2"/>
            <a:endParaRPr lang="en-US" sz="1350" dirty="0"/>
          </a:p>
          <a:p>
            <a:endParaRPr lang="en-US" sz="1350"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CB9978-BF5E-F950-8DCC-622499C62DD3}"/>
                  </a:ext>
                </a:extLst>
              </p:cNvPr>
              <p:cNvSpPr txBox="1"/>
              <p:nvPr/>
            </p:nvSpPr>
            <p:spPr>
              <a:xfrm>
                <a:off x="221884" y="3829563"/>
                <a:ext cx="2738762" cy="210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rPr>
                        <m:t>𝑬𝑫𝑽𝑪</m:t>
                      </m:r>
                      <m:r>
                        <a:rPr lang="en-US" sz="1400" b="1" i="1" smtClean="0">
                          <a:latin typeface="Cambria Math" panose="02040503050406030204" pitchFamily="18" charset="0"/>
                        </a:rPr>
                        <m:t>=</m:t>
                      </m:r>
                      <m:r>
                        <a:rPr lang="en-US" sz="1400" b="1" i="1" smtClean="0">
                          <a:latin typeface="Cambria Math" panose="02040503050406030204" pitchFamily="18" charset="0"/>
                        </a:rPr>
                        <m:t>𝑽𝒆𝒇𝒇</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𝑳𝑭𝑳</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𝑪𝑭</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𝑭𝒐𝒄𝒄</m:t>
                      </m:r>
                    </m:oMath>
                  </m:oMathPara>
                </a14:m>
                <a:endParaRPr lang="en-US" sz="1400" b="1" baseline="-25000" dirty="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AACB9978-BF5E-F950-8DCC-622499C62DD3}"/>
                  </a:ext>
                </a:extLst>
              </p:cNvPr>
              <p:cNvSpPr txBox="1">
                <a:spLocks noRot="1" noChangeAspect="1" noMove="1" noResize="1" noEditPoints="1" noAdjustHandles="1" noChangeArrowheads="1" noChangeShapeType="1" noTextEdit="1"/>
              </p:cNvSpPr>
              <p:nvPr/>
            </p:nvSpPr>
            <p:spPr>
              <a:xfrm>
                <a:off x="221884" y="3829563"/>
                <a:ext cx="2738762" cy="210507"/>
              </a:xfrm>
              <a:prstGeom prst="rect">
                <a:avLst/>
              </a:prstGeom>
              <a:blipFill>
                <a:blip r:embed="rId7"/>
                <a:stretch>
                  <a:fillRect l="-1111" r="-1111" b="-3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0C67376-6396-E1A8-2567-3E42B3C514CF}"/>
                  </a:ext>
                </a:extLst>
              </p:cNvPr>
              <p:cNvSpPr txBox="1"/>
              <p:nvPr/>
            </p:nvSpPr>
            <p:spPr>
              <a:xfrm>
                <a:off x="221884" y="4175618"/>
                <a:ext cx="3943772" cy="210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rPr>
                        <m:t>𝑬𝑫𝑽𝑪</m:t>
                      </m:r>
                      <m:r>
                        <a:rPr lang="en-US" sz="1400" b="1" i="1" smtClean="0">
                          <a:latin typeface="Cambria Math" panose="02040503050406030204" pitchFamily="18" charset="0"/>
                        </a:rPr>
                        <m:t>=</m:t>
                      </m:r>
                      <m:r>
                        <a:rPr lang="en-US" sz="1400" b="1" i="1" smtClean="0">
                          <a:latin typeface="Cambria Math" panose="02040503050406030204" pitchFamily="18" charset="0"/>
                        </a:rPr>
                        <m:t>𝟔𝟎</m:t>
                      </m:r>
                      <m:r>
                        <a:rPr lang="en-US" sz="1400" b="1" i="1" smtClean="0">
                          <a:latin typeface="Cambria Math" panose="02040503050406030204" pitchFamily="18" charset="0"/>
                        </a:rPr>
                        <m:t>,</m:t>
                      </m:r>
                      <m:r>
                        <a:rPr lang="en-US" sz="1400" b="1" i="1" smtClean="0">
                          <a:latin typeface="Cambria Math" panose="02040503050406030204" pitchFamily="18" charset="0"/>
                        </a:rPr>
                        <m:t>𝟎𝟎𝟎</m:t>
                      </m:r>
                      <m:r>
                        <a:rPr lang="en-US" sz="1400" b="1" i="1" smtClean="0">
                          <a:latin typeface="Cambria Math" panose="02040503050406030204" pitchFamily="18" charset="0"/>
                        </a:rPr>
                        <m:t> </m:t>
                      </m:r>
                      <m:r>
                        <a:rPr lang="en-US" sz="1400" b="1" i="1" smtClean="0">
                          <a:latin typeface="Cambria Math" panose="02040503050406030204" pitchFamily="18" charset="0"/>
                        </a:rPr>
                        <m:t>𝒇𝒕</m:t>
                      </m:r>
                      <m:r>
                        <a:rPr lang="en-US" sz="1400" b="1" i="1" baseline="30000" smtClean="0">
                          <a:latin typeface="Cambria Math" panose="02040503050406030204" pitchFamily="18" charset="0"/>
                        </a:rPr>
                        <m:t>𝟑</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𝟎</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𝟎𝟏𝟗𝟏</m:t>
                      </m:r>
                      <m:r>
                        <a:rPr lang="en-US" sz="1400" b="1" i="1" smtClean="0">
                          <a:latin typeface="Cambria Math" panose="02040503050406030204" pitchFamily="18" charset="0"/>
                          <a:ea typeface="Cambria Math" panose="02040503050406030204" pitchFamily="18" charset="0"/>
                        </a:rPr>
                        <m:t>𝒍𝒃</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𝒇𝒕</m:t>
                      </m:r>
                      <m:r>
                        <a:rPr lang="en-US" sz="1400" b="1" i="1" baseline="30000" smtClean="0">
                          <a:latin typeface="Cambria Math" panose="02040503050406030204" pitchFamily="18" charset="0"/>
                          <a:ea typeface="Cambria Math" panose="02040503050406030204" pitchFamily="18" charset="0"/>
                        </a:rPr>
                        <m:t>𝟑</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𝟎</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𝟓</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𝟏</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𝟎</m:t>
                      </m:r>
                    </m:oMath>
                  </m:oMathPara>
                </a14:m>
                <a:endParaRPr lang="en-US" sz="1400" b="1" baseline="-25000" dirty="0">
                  <a:ea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80C67376-6396-E1A8-2567-3E42B3C514CF}"/>
                  </a:ext>
                </a:extLst>
              </p:cNvPr>
              <p:cNvSpPr txBox="1">
                <a:spLocks noRot="1" noChangeAspect="1" noMove="1" noResize="1" noEditPoints="1" noAdjustHandles="1" noChangeArrowheads="1" noChangeShapeType="1" noTextEdit="1"/>
              </p:cNvSpPr>
              <p:nvPr/>
            </p:nvSpPr>
            <p:spPr>
              <a:xfrm>
                <a:off x="221884" y="4175618"/>
                <a:ext cx="3943772" cy="210507"/>
              </a:xfrm>
              <a:prstGeom prst="rect">
                <a:avLst/>
              </a:prstGeom>
              <a:blipFill>
                <a:blip r:embed="rId8"/>
                <a:stretch>
                  <a:fillRect l="-618" r="-618"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47C19FF-492B-3119-EF82-7BBD78622487}"/>
                  </a:ext>
                </a:extLst>
              </p:cNvPr>
              <p:cNvSpPr txBox="1"/>
              <p:nvPr/>
            </p:nvSpPr>
            <p:spPr>
              <a:xfrm>
                <a:off x="221884" y="4500154"/>
                <a:ext cx="1285993" cy="210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chemeClr val="tx2"/>
                          </a:solidFill>
                          <a:latin typeface="Cambria Math" panose="02040503050406030204" pitchFamily="18" charset="0"/>
                        </a:rPr>
                        <m:t>𝑬𝑫𝑽𝑪</m:t>
                      </m:r>
                      <m:r>
                        <a:rPr lang="en-US" sz="1400" b="1" i="1" smtClean="0">
                          <a:solidFill>
                            <a:schemeClr val="tx2"/>
                          </a:solidFill>
                          <a:latin typeface="Cambria Math" panose="02040503050406030204" pitchFamily="18" charset="0"/>
                        </a:rPr>
                        <m:t>=</m:t>
                      </m:r>
                      <m:r>
                        <a:rPr lang="en-US" sz="1400" b="1" i="1" smtClean="0">
                          <a:solidFill>
                            <a:schemeClr val="tx2"/>
                          </a:solidFill>
                          <a:latin typeface="Cambria Math" panose="02040503050406030204" pitchFamily="18" charset="0"/>
                        </a:rPr>
                        <m:t>𝟓𝟕𝟑</m:t>
                      </m:r>
                      <m:r>
                        <a:rPr lang="en-US" sz="1400" b="1" i="1" smtClean="0">
                          <a:solidFill>
                            <a:schemeClr val="tx2"/>
                          </a:solidFill>
                          <a:latin typeface="Cambria Math" panose="02040503050406030204" pitchFamily="18" charset="0"/>
                        </a:rPr>
                        <m:t> </m:t>
                      </m:r>
                      <m:r>
                        <a:rPr lang="en-US" sz="1400" b="1" i="1" smtClean="0">
                          <a:solidFill>
                            <a:schemeClr val="tx2"/>
                          </a:solidFill>
                          <a:latin typeface="Cambria Math" panose="02040503050406030204" pitchFamily="18" charset="0"/>
                        </a:rPr>
                        <m:t>𝒍𝒃</m:t>
                      </m:r>
                    </m:oMath>
                  </m:oMathPara>
                </a14:m>
                <a:endParaRPr lang="en-US" sz="1400" b="1" baseline="-25000" dirty="0">
                  <a:solidFill>
                    <a:schemeClr val="tx2"/>
                  </a:solidFill>
                  <a:ea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747C19FF-492B-3119-EF82-7BBD78622487}"/>
                  </a:ext>
                </a:extLst>
              </p:cNvPr>
              <p:cNvSpPr txBox="1">
                <a:spLocks noRot="1" noChangeAspect="1" noMove="1" noResize="1" noEditPoints="1" noAdjustHandles="1" noChangeArrowheads="1" noChangeShapeType="1" noTextEdit="1"/>
              </p:cNvSpPr>
              <p:nvPr/>
            </p:nvSpPr>
            <p:spPr>
              <a:xfrm>
                <a:off x="221884" y="4500154"/>
                <a:ext cx="1285993" cy="210507"/>
              </a:xfrm>
              <a:prstGeom prst="rect">
                <a:avLst/>
              </a:prstGeom>
              <a:blipFill>
                <a:blip r:embed="rId9"/>
                <a:stretch>
                  <a:fillRect l="-2844" r="-3791" b="-11429"/>
                </a:stretch>
              </a:blipFill>
            </p:spPr>
            <p:txBody>
              <a:bodyPr/>
              <a:lstStyle/>
              <a:p>
                <a:r>
                  <a:rPr lang="en-US">
                    <a:noFill/>
                  </a:rPr>
                  <a:t> </a:t>
                </a:r>
              </a:p>
            </p:txBody>
          </p:sp>
        </mc:Fallback>
      </mc:AlternateContent>
    </p:spTree>
    <p:extLst>
      <p:ext uri="{BB962C8B-B14F-4D97-AF65-F5344CB8AC3E}">
        <p14:creationId xmlns:p14="http://schemas.microsoft.com/office/powerpoint/2010/main" val="1006287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dirty="0"/>
              <a:t>Refrigerant Detection Systems (7.6.2.3) </a:t>
            </a:r>
            <a:br>
              <a:rPr lang="en-US" dirty="0"/>
            </a:br>
            <a:br>
              <a:rPr lang="en-US" b="1" dirty="0">
                <a:solidFill>
                  <a:schemeClr val="tx2"/>
                </a:solidFill>
              </a:rPr>
            </a:br>
            <a:endParaRPr lang="en-US" dirty="0"/>
          </a:p>
        </p:txBody>
      </p:sp>
      <p:sp>
        <p:nvSpPr>
          <p:cNvPr id="4" name="Content Placeholder 3">
            <a:extLst>
              <a:ext uri="{FF2B5EF4-FFF2-40B4-BE49-F238E27FC236}">
                <a16:creationId xmlns:a16="http://schemas.microsoft.com/office/drawing/2014/main" id="{6EF8814E-363A-4769-621E-028447051EF6}"/>
              </a:ext>
            </a:extLst>
          </p:cNvPr>
          <p:cNvSpPr>
            <a:spLocks noGrp="1"/>
          </p:cNvSpPr>
          <p:nvPr>
            <p:ph sz="quarter" idx="18"/>
          </p:nvPr>
        </p:nvSpPr>
        <p:spPr>
          <a:xfrm>
            <a:off x="221884" y="756358"/>
            <a:ext cx="8573135" cy="3855400"/>
          </a:xfrm>
        </p:spPr>
        <p:txBody>
          <a:bodyPr/>
          <a:lstStyle/>
          <a:p>
            <a:pPr marL="0" indent="0">
              <a:buNone/>
            </a:pPr>
            <a:r>
              <a:rPr lang="en-US" sz="1200" b="1" dirty="0">
                <a:solidFill>
                  <a:schemeClr val="tx2"/>
                </a:solidFill>
              </a:rPr>
              <a:t>Refrigerant detectors required when:</a:t>
            </a:r>
          </a:p>
          <a:p>
            <a:pPr lvl="1">
              <a:tabLst>
                <a:tab pos="741363" algn="l"/>
              </a:tabLst>
            </a:pPr>
            <a:r>
              <a:rPr lang="en-US" sz="1100" b="1" dirty="0"/>
              <a:t>Ducted HVAC systems with a releasable refrigerant charge (</a:t>
            </a:r>
            <a:r>
              <a:rPr lang="en-US" sz="1100" b="1" dirty="0" err="1"/>
              <a:t>m</a:t>
            </a:r>
            <a:r>
              <a:rPr lang="en-US" sz="1100" b="1" baseline="-25000" dirty="0" err="1"/>
              <a:t>rel</a:t>
            </a:r>
            <a:r>
              <a:rPr lang="en-US" sz="1100" b="1" dirty="0"/>
              <a:t>) more than 4.0 </a:t>
            </a:r>
            <a:r>
              <a:rPr lang="en-US" sz="1100" b="1" dirty="0" err="1"/>
              <a:t>lb</a:t>
            </a:r>
            <a:r>
              <a:rPr lang="en-US" sz="1100" b="1" dirty="0"/>
              <a:t> </a:t>
            </a:r>
            <a:r>
              <a:rPr lang="en-US" sz="1100" dirty="0"/>
              <a:t>(1.8 kg) and with any duct openings less than 5.9 ft (1.8 m) above the finished floor</a:t>
            </a:r>
          </a:p>
          <a:p>
            <a:pPr lvl="1">
              <a:tabLst>
                <a:tab pos="741363" algn="l"/>
              </a:tabLst>
            </a:pPr>
            <a:r>
              <a:rPr lang="en-US" sz="1100" dirty="0"/>
              <a:t>Ducted HVAC systems where spaces connected to the same </a:t>
            </a:r>
            <a:r>
              <a:rPr lang="en-US" sz="1100" b="1" dirty="0"/>
              <a:t>supply air duct are used as the dispersal floor area to calculate volume </a:t>
            </a:r>
            <a:r>
              <a:rPr lang="en-US" sz="1100" dirty="0"/>
              <a:t>per Section 7.2</a:t>
            </a:r>
          </a:p>
          <a:p>
            <a:pPr lvl="1">
              <a:tabLst>
                <a:tab pos="741363" algn="l"/>
              </a:tabLst>
            </a:pPr>
            <a:r>
              <a:rPr lang="en-US" sz="1100" dirty="0"/>
              <a:t>Refrigeration systems installed where the occupancy classification is </a:t>
            </a:r>
            <a:r>
              <a:rPr lang="en-US" sz="1100" b="1" dirty="0"/>
              <a:t>institutional occupancy</a:t>
            </a:r>
            <a:endParaRPr lang="en-US" sz="1100" dirty="0"/>
          </a:p>
          <a:p>
            <a:endParaRPr lang="en-US" sz="1100" dirty="0"/>
          </a:p>
          <a:p>
            <a:pPr marL="0" indent="0">
              <a:buNone/>
            </a:pPr>
            <a:r>
              <a:rPr lang="en-US" sz="1200" b="1" dirty="0">
                <a:solidFill>
                  <a:schemeClr val="tx2"/>
                </a:solidFill>
              </a:rPr>
              <a:t>Device output signals may need to be connected to other parts of the system (i.e. air dampers, blowers, etc) and must comply with the following:</a:t>
            </a:r>
          </a:p>
          <a:p>
            <a:pPr lvl="1"/>
            <a:r>
              <a:rPr lang="en-US" sz="1100" dirty="0"/>
              <a:t>Setpoint is </a:t>
            </a:r>
            <a:r>
              <a:rPr lang="en-US" sz="1100" b="1" dirty="0"/>
              <a:t>not field adjustable</a:t>
            </a:r>
            <a:endParaRPr lang="en-US" sz="1100" dirty="0"/>
          </a:p>
          <a:p>
            <a:pPr lvl="1"/>
            <a:r>
              <a:rPr lang="en-US" sz="1100" b="1" dirty="0"/>
              <a:t>Field</a:t>
            </a:r>
            <a:r>
              <a:rPr lang="en-US" sz="1100" dirty="0"/>
              <a:t> </a:t>
            </a:r>
            <a:r>
              <a:rPr lang="en-US" sz="1100" b="1" dirty="0"/>
              <a:t>recalibration</a:t>
            </a:r>
            <a:r>
              <a:rPr lang="en-US" sz="1100" dirty="0"/>
              <a:t> shall </a:t>
            </a:r>
            <a:r>
              <a:rPr lang="en-US" sz="1100" b="1" dirty="0"/>
              <a:t>not</a:t>
            </a:r>
            <a:r>
              <a:rPr lang="en-US" sz="1100" dirty="0"/>
              <a:t> be permitted.</a:t>
            </a:r>
          </a:p>
          <a:p>
            <a:pPr lvl="1"/>
            <a:r>
              <a:rPr lang="en-US" sz="1100" dirty="0"/>
              <a:t>Be capable of detecting the presence of the refrigerant used in the system</a:t>
            </a:r>
          </a:p>
          <a:p>
            <a:pPr lvl="1"/>
            <a:r>
              <a:rPr lang="en-US" sz="1100" dirty="0"/>
              <a:t>Have </a:t>
            </a:r>
            <a:r>
              <a:rPr lang="en-US" sz="1100" b="1" dirty="0"/>
              <a:t>access for replacement of refrigerant detection system components</a:t>
            </a:r>
            <a:r>
              <a:rPr lang="en-US" sz="1100" dirty="0"/>
              <a:t>.</a:t>
            </a:r>
          </a:p>
          <a:p>
            <a:pPr lvl="1"/>
            <a:r>
              <a:rPr lang="en-US" sz="1100" dirty="0"/>
              <a:t>Have </a:t>
            </a:r>
            <a:r>
              <a:rPr lang="en-US" sz="1100" b="1" dirty="0"/>
              <a:t>self-diagnostics</a:t>
            </a:r>
            <a:r>
              <a:rPr lang="en-US" sz="1100" dirty="0"/>
              <a:t> to determine operational status of the sensing element.</a:t>
            </a:r>
          </a:p>
          <a:p>
            <a:pPr lvl="2"/>
            <a:r>
              <a:rPr lang="en-US" sz="1100" b="1" dirty="0"/>
              <a:t>Energize air circulation fans of the equipment upon failure of a self-diagnostic check</a:t>
            </a:r>
            <a:r>
              <a:rPr lang="en-US" sz="1100" dirty="0"/>
              <a:t>.</a:t>
            </a:r>
          </a:p>
          <a:p>
            <a:pPr lvl="1"/>
            <a:r>
              <a:rPr lang="en-US" sz="1100" dirty="0"/>
              <a:t>Generate an </a:t>
            </a:r>
            <a:r>
              <a:rPr lang="en-US" sz="1100" b="1" dirty="0"/>
              <a:t>output signal in no more than 30 seconds</a:t>
            </a:r>
            <a:endParaRPr lang="en-US" dirty="0"/>
          </a:p>
        </p:txBody>
      </p:sp>
      <p:sp>
        <p:nvSpPr>
          <p:cNvPr id="5" name="Oval 4">
            <a:extLst>
              <a:ext uri="{FF2B5EF4-FFF2-40B4-BE49-F238E27FC236}">
                <a16:creationId xmlns:a16="http://schemas.microsoft.com/office/drawing/2014/main" id="{A8EC47CC-52E6-936B-B033-5B48329BD122}"/>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2</a:t>
            </a:r>
          </a:p>
        </p:txBody>
      </p:sp>
      <p:pic>
        <p:nvPicPr>
          <p:cNvPr id="7" name="Picture 6">
            <a:extLst>
              <a:ext uri="{FF2B5EF4-FFF2-40B4-BE49-F238E27FC236}">
                <a16:creationId xmlns:a16="http://schemas.microsoft.com/office/drawing/2014/main" id="{6BA888DD-E797-CE53-E831-5B7CFB838B08}"/>
              </a:ext>
            </a:extLst>
          </p:cNvPr>
          <p:cNvPicPr>
            <a:picLocks noChangeAspect="1"/>
          </p:cNvPicPr>
          <p:nvPr/>
        </p:nvPicPr>
        <p:blipFill>
          <a:blip r:embed="rId2"/>
          <a:stretch>
            <a:fillRect/>
          </a:stretch>
        </p:blipFill>
        <p:spPr>
          <a:xfrm>
            <a:off x="6414464" y="2764255"/>
            <a:ext cx="2627334" cy="2040007"/>
          </a:xfrm>
          <a:prstGeom prst="rect">
            <a:avLst/>
          </a:prstGeom>
        </p:spPr>
      </p:pic>
    </p:spTree>
    <p:extLst>
      <p:ext uri="{BB962C8B-B14F-4D97-AF65-F5344CB8AC3E}">
        <p14:creationId xmlns:p14="http://schemas.microsoft.com/office/powerpoint/2010/main" val="35744143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Mitigation</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0"/>
          </p:nvPr>
        </p:nvSpPr>
        <p:spPr/>
        <p:txBody>
          <a:bodyPr/>
          <a:lstStyle/>
          <a:p>
            <a:r>
              <a:rPr lang="en-US" dirty="0"/>
              <a:t>Mitigation Action Requirements (7.6.2.5)</a:t>
            </a:r>
          </a:p>
          <a:p>
            <a:pPr marL="174625" lvl="2" indent="0">
              <a:buNone/>
            </a:pPr>
            <a:endParaRPr lang="en-US" dirty="0"/>
          </a:p>
          <a:p>
            <a:pPr lvl="2"/>
            <a:endParaRPr lang="en-US" dirty="0"/>
          </a:p>
        </p:txBody>
      </p:sp>
      <p:sp>
        <p:nvSpPr>
          <p:cNvPr id="4" name="Content Placeholder 3">
            <a:extLst>
              <a:ext uri="{FF2B5EF4-FFF2-40B4-BE49-F238E27FC236}">
                <a16:creationId xmlns:a16="http://schemas.microsoft.com/office/drawing/2014/main" id="{04CB6068-5347-E6BD-5EAE-237DEFA736EA}"/>
              </a:ext>
            </a:extLst>
          </p:cNvPr>
          <p:cNvSpPr>
            <a:spLocks noGrp="1"/>
          </p:cNvSpPr>
          <p:nvPr>
            <p:ph sz="quarter" idx="18"/>
          </p:nvPr>
        </p:nvSpPr>
        <p:spPr>
          <a:xfrm>
            <a:off x="221884" y="1070706"/>
            <a:ext cx="8680072" cy="3541051"/>
          </a:xfrm>
        </p:spPr>
        <p:txBody>
          <a:bodyPr/>
          <a:lstStyle/>
          <a:p>
            <a:r>
              <a:rPr lang="en-US"/>
              <a:t>The following mitigation actions shall be </a:t>
            </a:r>
            <a:r>
              <a:rPr lang="en-US" b="1"/>
              <a:t>completed in not more than 15 seconds after the initiation of the output signal </a:t>
            </a:r>
            <a:r>
              <a:rPr lang="en-US"/>
              <a:t>of Section 7.6.2.4(g), and shall be maintained for at least 5 minutes after the output signal has reset:</a:t>
            </a:r>
          </a:p>
          <a:p>
            <a:endParaRPr lang="en-US"/>
          </a:p>
        </p:txBody>
      </p:sp>
      <p:sp>
        <p:nvSpPr>
          <p:cNvPr id="5" name="Oval 4">
            <a:extLst>
              <a:ext uri="{FF2B5EF4-FFF2-40B4-BE49-F238E27FC236}">
                <a16:creationId xmlns:a16="http://schemas.microsoft.com/office/drawing/2014/main" id="{FE7CCD34-6CAC-68CF-3F28-7805A01E3B5C}"/>
              </a:ext>
            </a:extLst>
          </p:cNvPr>
          <p:cNvSpPr/>
          <p:nvPr/>
        </p:nvSpPr>
        <p:spPr>
          <a:xfrm>
            <a:off x="8509883" y="500826"/>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3</a:t>
            </a:r>
          </a:p>
        </p:txBody>
      </p:sp>
      <p:graphicFrame>
        <p:nvGraphicFramePr>
          <p:cNvPr id="10" name="Diagram 9">
            <a:extLst>
              <a:ext uri="{FF2B5EF4-FFF2-40B4-BE49-F238E27FC236}">
                <a16:creationId xmlns:a16="http://schemas.microsoft.com/office/drawing/2014/main" id="{729E0214-C156-36FA-CEC5-8E5885A3B037}"/>
              </a:ext>
            </a:extLst>
          </p:cNvPr>
          <p:cNvGraphicFramePr/>
          <p:nvPr>
            <p:extLst>
              <p:ext uri="{D42A27DB-BD31-4B8C-83A1-F6EECF244321}">
                <p14:modId xmlns:p14="http://schemas.microsoft.com/office/powerpoint/2010/main" val="4044669846"/>
              </p:ext>
            </p:extLst>
          </p:nvPr>
        </p:nvGraphicFramePr>
        <p:xfrm>
          <a:off x="388144" y="1525588"/>
          <a:ext cx="8406875" cy="3617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16584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dirty="0"/>
              <a:t>Mitigation</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0"/>
          </p:nvPr>
        </p:nvSpPr>
        <p:spPr/>
        <p:txBody>
          <a:bodyPr/>
          <a:lstStyle/>
          <a:p>
            <a:pPr marL="0" lvl="2" indent="0">
              <a:buNone/>
              <a:tabLst>
                <a:tab pos="741363" algn="l"/>
              </a:tabLst>
            </a:pPr>
            <a:r>
              <a:rPr lang="en-US" b="1" dirty="0">
                <a:solidFill>
                  <a:schemeClr val="tx2"/>
                </a:solidFill>
              </a:rPr>
              <a:t>Release Mitigation Controls: Safety Shut Off Valves (7.3.4.4)</a:t>
            </a:r>
          </a:p>
          <a:p>
            <a:pPr lvl="2"/>
            <a:endParaRPr lang="en-US" dirty="0"/>
          </a:p>
        </p:txBody>
      </p:sp>
      <p:sp>
        <p:nvSpPr>
          <p:cNvPr id="6" name="Content Placeholder 5">
            <a:extLst>
              <a:ext uri="{FF2B5EF4-FFF2-40B4-BE49-F238E27FC236}">
                <a16:creationId xmlns:a16="http://schemas.microsoft.com/office/drawing/2014/main" id="{6F985426-E13E-8310-52CA-DB6012A7BD48}"/>
              </a:ext>
            </a:extLst>
          </p:cNvPr>
          <p:cNvSpPr>
            <a:spLocks noGrp="1"/>
          </p:cNvSpPr>
          <p:nvPr>
            <p:ph sz="quarter" idx="18"/>
          </p:nvPr>
        </p:nvSpPr>
        <p:spPr>
          <a:xfrm>
            <a:off x="221884" y="1165978"/>
            <a:ext cx="4314357" cy="3445779"/>
          </a:xfrm>
        </p:spPr>
        <p:txBody>
          <a:bodyPr/>
          <a:lstStyle/>
          <a:p>
            <a:r>
              <a:rPr lang="en-US" dirty="0"/>
              <a:t>Some equipment may include </a:t>
            </a:r>
            <a:r>
              <a:rPr lang="en-US" b="1" dirty="0"/>
              <a:t>Safety Shut Off Valves </a:t>
            </a:r>
            <a:r>
              <a:rPr lang="en-US" dirty="0"/>
              <a:t>(SSOV) to close when a leak is detected and limit the amount of refrigerant that can escape</a:t>
            </a:r>
          </a:p>
          <a:p>
            <a:r>
              <a:rPr lang="en-US" dirty="0"/>
              <a:t>There are limits to when these devices can be used</a:t>
            </a:r>
          </a:p>
          <a:p>
            <a:pPr lvl="2"/>
            <a:r>
              <a:rPr lang="en-US" dirty="0"/>
              <a:t>7.3.4.4(b): Release mitigation controls shall only be permitted for reducing the releasable refrigerant charge (</a:t>
            </a:r>
            <a:r>
              <a:rPr lang="en-US" dirty="0" err="1"/>
              <a:t>m</a:t>
            </a:r>
            <a:r>
              <a:rPr lang="en-US" baseline="-25000" dirty="0" err="1"/>
              <a:t>rel</a:t>
            </a:r>
            <a:r>
              <a:rPr lang="en-US" dirty="0"/>
              <a:t>) on a refrigeration system where </a:t>
            </a:r>
            <a:r>
              <a:rPr lang="en-US" b="1" dirty="0"/>
              <a:t>each indoor unit has a cooling capacity of 5 tons (17.5 kW) or less</a:t>
            </a:r>
            <a:r>
              <a:rPr lang="en-US" dirty="0"/>
              <a:t>.</a:t>
            </a:r>
          </a:p>
          <a:p>
            <a:r>
              <a:rPr lang="en-US" dirty="0"/>
              <a:t>These controls are used to provide a smaller ‘releasable refrigerant charge’ to help comply with EDVC</a:t>
            </a:r>
          </a:p>
          <a:p>
            <a:endParaRPr lang="en-US" dirty="0"/>
          </a:p>
        </p:txBody>
      </p:sp>
      <p:pic>
        <p:nvPicPr>
          <p:cNvPr id="5" name="Picture 4">
            <a:extLst>
              <a:ext uri="{FF2B5EF4-FFF2-40B4-BE49-F238E27FC236}">
                <a16:creationId xmlns:a16="http://schemas.microsoft.com/office/drawing/2014/main" id="{C0A89D83-114E-7677-5EB0-17504A7CC7F7}"/>
              </a:ext>
            </a:extLst>
          </p:cNvPr>
          <p:cNvPicPr>
            <a:picLocks noChangeAspect="1"/>
          </p:cNvPicPr>
          <p:nvPr/>
        </p:nvPicPr>
        <p:blipFill>
          <a:blip r:embed="rId2"/>
          <a:stretch>
            <a:fillRect/>
          </a:stretch>
        </p:blipFill>
        <p:spPr>
          <a:xfrm>
            <a:off x="4423875" y="1595437"/>
            <a:ext cx="4720125" cy="1952625"/>
          </a:xfrm>
          <a:prstGeom prst="rect">
            <a:avLst/>
          </a:prstGeom>
        </p:spPr>
      </p:pic>
      <p:sp>
        <p:nvSpPr>
          <p:cNvPr id="4" name="Oval 3">
            <a:extLst>
              <a:ext uri="{FF2B5EF4-FFF2-40B4-BE49-F238E27FC236}">
                <a16:creationId xmlns:a16="http://schemas.microsoft.com/office/drawing/2014/main" id="{1ADC1366-15E4-5174-DC44-B90DB7AF2A2B}"/>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3</a:t>
            </a:r>
          </a:p>
        </p:txBody>
      </p:sp>
    </p:spTree>
    <p:extLst>
      <p:ext uri="{BB962C8B-B14F-4D97-AF65-F5344CB8AC3E}">
        <p14:creationId xmlns:p14="http://schemas.microsoft.com/office/powerpoint/2010/main" val="16247468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dirty="0"/>
              <a:t>Ventilation (7.6.4)</a:t>
            </a:r>
            <a:br>
              <a:rPr lang="en-US" dirty="0"/>
            </a:br>
            <a:endParaRPr lang="en-US" dirty="0"/>
          </a:p>
        </p:txBody>
      </p:sp>
      <p:sp>
        <p:nvSpPr>
          <p:cNvPr id="3" name="Content Placeholder 2">
            <a:extLst>
              <a:ext uri="{FF2B5EF4-FFF2-40B4-BE49-F238E27FC236}">
                <a16:creationId xmlns:a16="http://schemas.microsoft.com/office/drawing/2014/main" id="{846790E9-5B23-9F2F-C36F-D62FAB6EAC21}"/>
              </a:ext>
            </a:extLst>
          </p:cNvPr>
          <p:cNvSpPr>
            <a:spLocks noGrp="1"/>
          </p:cNvSpPr>
          <p:nvPr>
            <p:ph sz="quarter" idx="10"/>
          </p:nvPr>
        </p:nvSpPr>
        <p:spPr>
          <a:xfrm>
            <a:off x="221884" y="561090"/>
            <a:ext cx="8699488" cy="314349"/>
          </a:xfrm>
        </p:spPr>
        <p:txBody>
          <a:bodyPr/>
          <a:lstStyle/>
          <a:p>
            <a:r>
              <a:rPr lang="en-US" dirty="0"/>
              <a:t>Mechanical Ventilation (when required)</a:t>
            </a:r>
          </a:p>
        </p:txBody>
      </p:sp>
      <p:sp>
        <p:nvSpPr>
          <p:cNvPr id="8" name="Content Placeholder 7">
            <a:extLst>
              <a:ext uri="{FF2B5EF4-FFF2-40B4-BE49-F238E27FC236}">
                <a16:creationId xmlns:a16="http://schemas.microsoft.com/office/drawing/2014/main" id="{024B25E4-64B2-473F-2431-E384872A0301}"/>
              </a:ext>
            </a:extLst>
          </p:cNvPr>
          <p:cNvSpPr>
            <a:spLocks noGrp="1"/>
          </p:cNvSpPr>
          <p:nvPr>
            <p:ph sz="quarter" idx="18"/>
          </p:nvPr>
        </p:nvSpPr>
        <p:spPr>
          <a:xfrm>
            <a:off x="221884" y="3729038"/>
            <a:ext cx="8680072" cy="882719"/>
          </a:xfrm>
        </p:spPr>
        <p:txBody>
          <a:bodyPr/>
          <a:lstStyle/>
          <a:p>
            <a:pPr marL="0" indent="0">
              <a:buNone/>
            </a:pPr>
            <a:r>
              <a:rPr lang="en-US" dirty="0"/>
              <a:t>Equation 7-10:</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9105786-D747-1674-8357-29D9E89E9F2A}"/>
                  </a:ext>
                </a:extLst>
              </p:cNvPr>
              <p:cNvSpPr txBox="1"/>
              <p:nvPr/>
            </p:nvSpPr>
            <p:spPr>
              <a:xfrm>
                <a:off x="497394" y="3906414"/>
                <a:ext cx="2296047"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m:t>
                      </m:r>
                      <m:r>
                        <a:rPr lang="en-US" b="0" i="1" baseline="-25000" smtClean="0">
                          <a:latin typeface="Cambria Math" panose="02040503050406030204" pitchFamily="18" charset="0"/>
                        </a:rPr>
                        <m:t>𝑚𝑖𝑛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𝑄</m:t>
                          </m:r>
                          <m:r>
                            <a:rPr lang="en-US" i="1" baseline="-25000">
                              <a:latin typeface="Cambria Math" panose="02040503050406030204" pitchFamily="18" charset="0"/>
                            </a:rPr>
                            <m:t>𝑟𝑒𝑞</m:t>
                          </m:r>
                        </m:num>
                        <m:den>
                          <m:r>
                            <a:rPr lang="en-US" b="0" i="1" smtClean="0">
                              <a:latin typeface="Cambria Math" panose="02040503050406030204" pitchFamily="18" charset="0"/>
                            </a:rPr>
                            <m:t>𝐶</m:t>
                          </m:r>
                          <m:r>
                            <a:rPr lang="en-US" b="0" i="1" baseline="-25000" smtClean="0">
                              <a:latin typeface="Cambria Math" panose="02040503050406030204" pitchFamily="18" charset="0"/>
                            </a:rPr>
                            <m:t>𝐿𝐹𝐿</m:t>
                          </m:r>
                        </m:den>
                      </m:f>
                    </m:oMath>
                  </m:oMathPara>
                </a14:m>
                <a:endParaRPr lang="en-US"/>
              </a:p>
            </p:txBody>
          </p:sp>
        </mc:Choice>
        <mc:Fallback xmlns="">
          <p:sp>
            <p:nvSpPr>
              <p:cNvPr id="6" name="TextBox 5">
                <a:extLst>
                  <a:ext uri="{FF2B5EF4-FFF2-40B4-BE49-F238E27FC236}">
                    <a16:creationId xmlns:a16="http://schemas.microsoft.com/office/drawing/2014/main" id="{C9105786-D747-1674-8357-29D9E89E9F2A}"/>
                  </a:ext>
                </a:extLst>
              </p:cNvPr>
              <p:cNvSpPr txBox="1">
                <a:spLocks noRot="1" noChangeAspect="1" noMove="1" noResize="1" noEditPoints="1" noAdjustHandles="1" noChangeArrowheads="1" noChangeShapeType="1" noTextEdit="1"/>
              </p:cNvSpPr>
              <p:nvPr/>
            </p:nvSpPr>
            <p:spPr>
              <a:xfrm>
                <a:off x="497394" y="3906414"/>
                <a:ext cx="2296047" cy="612732"/>
              </a:xfrm>
              <a:prstGeom prst="rect">
                <a:avLst/>
              </a:prstGeom>
              <a:blipFill>
                <a:blip r:embed="rId2"/>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3C176B5-A082-A6A0-801E-5C6730ACD1C0}"/>
              </a:ext>
            </a:extLst>
          </p:cNvPr>
          <p:cNvSpPr txBox="1"/>
          <p:nvPr/>
        </p:nvSpPr>
        <p:spPr>
          <a:xfrm>
            <a:off x="2623112" y="3823036"/>
            <a:ext cx="5941050" cy="769441"/>
          </a:xfrm>
          <a:prstGeom prst="rect">
            <a:avLst/>
          </a:prstGeom>
          <a:noFill/>
        </p:spPr>
        <p:txBody>
          <a:bodyPr wrap="square" rtlCol="0">
            <a:spAutoFit/>
          </a:bodyPr>
          <a:lstStyle/>
          <a:p>
            <a:r>
              <a:rPr lang="en-US" sz="1100"/>
              <a:t>Where,</a:t>
            </a:r>
          </a:p>
          <a:p>
            <a:pPr defTabSz="457200"/>
            <a:r>
              <a:rPr lang="en-US" sz="1100" i="1"/>
              <a:t>	</a:t>
            </a:r>
            <a:r>
              <a:rPr lang="en-US" sz="1100" i="1" err="1"/>
              <a:t>Q</a:t>
            </a:r>
            <a:r>
              <a:rPr lang="en-US" sz="1100" i="1" baseline="-25000" err="1"/>
              <a:t>min</a:t>
            </a:r>
            <a:r>
              <a:rPr lang="en-US" sz="1100" i="1"/>
              <a:t> = minimum mechanical ventilation airflow rate, ft</a:t>
            </a:r>
            <a:r>
              <a:rPr lang="en-US" sz="1100" i="1" baseline="30000"/>
              <a:t>3</a:t>
            </a:r>
            <a:r>
              <a:rPr lang="en-US" sz="1100" i="1"/>
              <a:t>/min (m</a:t>
            </a:r>
            <a:r>
              <a:rPr lang="en-US" sz="1100" i="1" baseline="30000"/>
              <a:t>3</a:t>
            </a:r>
            <a:r>
              <a:rPr lang="en-US" sz="1100" i="1"/>
              <a:t>/h)</a:t>
            </a:r>
          </a:p>
          <a:p>
            <a:pPr defTabSz="457200"/>
            <a:r>
              <a:rPr lang="en-US" sz="1100" i="1"/>
              <a:t>	</a:t>
            </a:r>
            <a:r>
              <a:rPr lang="en-US" sz="1100" i="1" err="1"/>
              <a:t>Q</a:t>
            </a:r>
            <a:r>
              <a:rPr lang="en-US" sz="1100" i="1" baseline="-25000" err="1"/>
              <a:t>req</a:t>
            </a:r>
            <a:r>
              <a:rPr lang="en-US" sz="1100" i="1"/>
              <a:t> = required ventilation as determined from Table 7-4</a:t>
            </a:r>
          </a:p>
          <a:p>
            <a:pPr defTabSz="457200"/>
            <a:r>
              <a:rPr lang="en-US" sz="1100" i="1"/>
              <a:t>	C</a:t>
            </a:r>
            <a:r>
              <a:rPr lang="en-US" sz="1100" i="1" baseline="-25000"/>
              <a:t>LFL</a:t>
            </a:r>
            <a:r>
              <a:rPr lang="en-US" sz="1100" i="1"/>
              <a:t> = lower flammability limit conversion factor as determined from Table 7-5</a:t>
            </a:r>
          </a:p>
        </p:txBody>
      </p:sp>
      <p:sp>
        <p:nvSpPr>
          <p:cNvPr id="4" name="Oval 3">
            <a:extLst>
              <a:ext uri="{FF2B5EF4-FFF2-40B4-BE49-F238E27FC236}">
                <a16:creationId xmlns:a16="http://schemas.microsoft.com/office/drawing/2014/main" id="{E68EE425-718C-7B56-087A-006DFA4F880C}"/>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4</a:t>
            </a:r>
          </a:p>
        </p:txBody>
      </p:sp>
      <p:graphicFrame>
        <p:nvGraphicFramePr>
          <p:cNvPr id="5" name="Diagram 4">
            <a:extLst>
              <a:ext uri="{FF2B5EF4-FFF2-40B4-BE49-F238E27FC236}">
                <a16:creationId xmlns:a16="http://schemas.microsoft.com/office/drawing/2014/main" id="{5C4529A2-FC3D-0B50-3489-2D558EB38F72}"/>
              </a:ext>
            </a:extLst>
          </p:cNvPr>
          <p:cNvGraphicFramePr/>
          <p:nvPr>
            <p:extLst>
              <p:ext uri="{D42A27DB-BD31-4B8C-83A1-F6EECF244321}">
                <p14:modId xmlns:p14="http://schemas.microsoft.com/office/powerpoint/2010/main" val="2814025850"/>
              </p:ext>
            </p:extLst>
          </p:nvPr>
        </p:nvGraphicFramePr>
        <p:xfrm>
          <a:off x="165797" y="875440"/>
          <a:ext cx="8278116" cy="2701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04787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Ignition Sources</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0"/>
          </p:nvPr>
        </p:nvSpPr>
        <p:spPr/>
        <p:txBody>
          <a:bodyPr/>
          <a:lstStyle/>
          <a:p>
            <a:r>
              <a:rPr lang="en-US"/>
              <a:t>Ignition Sources in Ductwork (7.6.3)</a:t>
            </a:r>
          </a:p>
          <a:p>
            <a:pPr marL="0" indent="0">
              <a:buNone/>
            </a:pPr>
            <a:endParaRPr lang="en-US"/>
          </a:p>
        </p:txBody>
      </p:sp>
      <p:sp>
        <p:nvSpPr>
          <p:cNvPr id="8" name="Content Placeholder 7">
            <a:extLst>
              <a:ext uri="{FF2B5EF4-FFF2-40B4-BE49-F238E27FC236}">
                <a16:creationId xmlns:a16="http://schemas.microsoft.com/office/drawing/2014/main" id="{024B25E4-64B2-473F-2431-E384872A0301}"/>
              </a:ext>
            </a:extLst>
          </p:cNvPr>
          <p:cNvSpPr>
            <a:spLocks noGrp="1"/>
          </p:cNvSpPr>
          <p:nvPr>
            <p:ph sz="quarter" idx="18"/>
          </p:nvPr>
        </p:nvSpPr>
        <p:spPr>
          <a:xfrm>
            <a:off x="241300" y="1070707"/>
            <a:ext cx="8680072" cy="3831108"/>
          </a:xfrm>
        </p:spPr>
        <p:txBody>
          <a:bodyPr/>
          <a:lstStyle/>
          <a:p>
            <a:r>
              <a:rPr lang="en-US" dirty="0"/>
              <a:t>Open flame producing devices shall not be permanently installed in ductwork</a:t>
            </a:r>
          </a:p>
          <a:p>
            <a:r>
              <a:rPr lang="en-US" dirty="0"/>
              <a:t>Unclassified electrical devices shall not be located in ductwork</a:t>
            </a:r>
          </a:p>
          <a:p>
            <a:r>
              <a:rPr lang="en-US" dirty="0"/>
              <a:t>No devices with hot surfaces exceeding 1,290°F</a:t>
            </a:r>
          </a:p>
          <a:p>
            <a:pPr lvl="2"/>
            <a:r>
              <a:rPr lang="en-US" dirty="0"/>
              <a:t>Unless air flow velocity exceeds 200 ft/min</a:t>
            </a:r>
          </a:p>
          <a:p>
            <a:pPr lvl="2"/>
            <a:r>
              <a:rPr lang="en-US" dirty="0"/>
              <a:t>And, there is proof of air flow when the device is energized</a:t>
            </a:r>
          </a:p>
          <a:p>
            <a:endParaRPr lang="en-US" dirty="0"/>
          </a:p>
          <a:p>
            <a:endParaRPr lang="en-US" dirty="0"/>
          </a:p>
        </p:txBody>
      </p:sp>
      <p:sp>
        <p:nvSpPr>
          <p:cNvPr id="4" name="Oval 3">
            <a:extLst>
              <a:ext uri="{FF2B5EF4-FFF2-40B4-BE49-F238E27FC236}">
                <a16:creationId xmlns:a16="http://schemas.microsoft.com/office/drawing/2014/main" id="{5637B1B2-D780-012D-140E-2ABE4FFF8C2C}"/>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5</a:t>
            </a:r>
          </a:p>
        </p:txBody>
      </p:sp>
      <p:pic>
        <p:nvPicPr>
          <p:cNvPr id="6" name="Graphic 5" descr="Bonfire with solid fill">
            <a:extLst>
              <a:ext uri="{FF2B5EF4-FFF2-40B4-BE49-F238E27FC236}">
                <a16:creationId xmlns:a16="http://schemas.microsoft.com/office/drawing/2014/main" id="{FE13B4F6-E7E2-94FE-8DBC-32BBCA7D9E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02354" y="1066526"/>
            <a:ext cx="1592665" cy="1592665"/>
          </a:xfrm>
          <a:prstGeom prst="rect">
            <a:avLst/>
          </a:prstGeom>
        </p:spPr>
      </p:pic>
      <p:pic>
        <p:nvPicPr>
          <p:cNvPr id="11" name="Graphic 10" descr="High temperature outline">
            <a:extLst>
              <a:ext uri="{FF2B5EF4-FFF2-40B4-BE49-F238E27FC236}">
                <a16:creationId xmlns:a16="http://schemas.microsoft.com/office/drawing/2014/main" id="{35CBFC5C-2BC7-E251-992E-DB544A0AC3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2644" y="3044461"/>
            <a:ext cx="1472084" cy="1472084"/>
          </a:xfrm>
          <a:prstGeom prst="rect">
            <a:avLst/>
          </a:prstGeom>
        </p:spPr>
      </p:pic>
      <p:sp>
        <p:nvSpPr>
          <p:cNvPr id="12" name="Content Placeholder 2">
            <a:extLst>
              <a:ext uri="{FF2B5EF4-FFF2-40B4-BE49-F238E27FC236}">
                <a16:creationId xmlns:a16="http://schemas.microsoft.com/office/drawing/2014/main" id="{6CA51A7B-1BD1-B79D-D013-8566F1270FA3}"/>
              </a:ext>
            </a:extLst>
          </p:cNvPr>
          <p:cNvSpPr txBox="1">
            <a:spLocks/>
          </p:cNvSpPr>
          <p:nvPr/>
        </p:nvSpPr>
        <p:spPr>
          <a:xfrm>
            <a:off x="241300" y="3466154"/>
            <a:ext cx="7006523"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2000" i="1" dirty="0"/>
              <a:t>Generally, the idea is to have heat sources in a listed unit, rather than separately in the ductwork</a:t>
            </a:r>
          </a:p>
          <a:p>
            <a:endParaRPr lang="en-US" sz="2000" i="1" dirty="0"/>
          </a:p>
        </p:txBody>
      </p:sp>
    </p:spTree>
    <p:extLst>
      <p:ext uri="{BB962C8B-B14F-4D97-AF65-F5344CB8AC3E}">
        <p14:creationId xmlns:p14="http://schemas.microsoft.com/office/powerpoint/2010/main" val="41363606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582F-D646-49C3-B8D6-16D4E2ADB878}"/>
              </a:ext>
            </a:extLst>
          </p:cNvPr>
          <p:cNvSpPr>
            <a:spLocks noGrp="1"/>
          </p:cNvSpPr>
          <p:nvPr>
            <p:ph type="title"/>
          </p:nvPr>
        </p:nvSpPr>
        <p:spPr/>
        <p:txBody>
          <a:bodyPr anchor="ctr">
            <a:noAutofit/>
          </a:bodyPr>
          <a:lstStyle/>
          <a:p>
            <a:r>
              <a:rPr lang="en-US"/>
              <a:t>AIM Act: Law </a:t>
            </a:r>
            <a:r>
              <a:rPr lang="en-US" sz="2000"/>
              <a:t>Passed</a:t>
            </a:r>
            <a:r>
              <a:rPr lang="en-US"/>
              <a:t> Dec. 2020 | EPA Rulemaking Status</a:t>
            </a:r>
          </a:p>
        </p:txBody>
      </p:sp>
      <p:pic>
        <p:nvPicPr>
          <p:cNvPr id="9" name="Picture 8">
            <a:extLst>
              <a:ext uri="{FF2B5EF4-FFF2-40B4-BE49-F238E27FC236}">
                <a16:creationId xmlns:a16="http://schemas.microsoft.com/office/drawing/2014/main" id="{A41141ED-50BE-4545-8E95-99A72D32668D}"/>
              </a:ext>
            </a:extLst>
          </p:cNvPr>
          <p:cNvPicPr>
            <a:picLocks noChangeAspect="1"/>
          </p:cNvPicPr>
          <p:nvPr/>
        </p:nvPicPr>
        <p:blipFill>
          <a:blip r:embed="rId3"/>
          <a:stretch>
            <a:fillRect/>
          </a:stretch>
        </p:blipFill>
        <p:spPr>
          <a:xfrm>
            <a:off x="597708" y="1287021"/>
            <a:ext cx="1721413" cy="878081"/>
          </a:xfrm>
          <a:prstGeom prst="rect">
            <a:avLst/>
          </a:prstGeom>
          <a:effectLst>
            <a:outerShdw blurRad="50800" dist="38100" dir="2700000" algn="tl" rotWithShape="0">
              <a:prstClr val="black">
                <a:alpha val="40000"/>
              </a:prstClr>
            </a:outerShdw>
          </a:effectLst>
        </p:spPr>
      </p:pic>
      <p:pic>
        <p:nvPicPr>
          <p:cNvPr id="4" name="Picture 2" descr="EPA Seeks Public Comment on Protecting Human Health and the Environment  from PBT Chemicals | Wiring Harness Manufacturer's Association">
            <a:extLst>
              <a:ext uri="{FF2B5EF4-FFF2-40B4-BE49-F238E27FC236}">
                <a16:creationId xmlns:a16="http://schemas.microsoft.com/office/drawing/2014/main" id="{E8B74316-69F3-DAC8-2B9A-07632E3A65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532" y="1261933"/>
            <a:ext cx="1052166" cy="456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46B66B-6B42-177A-3809-9F5C9B06E499}"/>
              </a:ext>
            </a:extLst>
          </p:cNvPr>
          <p:cNvSpPr txBox="1"/>
          <p:nvPr/>
        </p:nvSpPr>
        <p:spPr>
          <a:xfrm>
            <a:off x="2621301" y="1250580"/>
            <a:ext cx="1808629" cy="1105303"/>
          </a:xfrm>
          <a:prstGeom prst="rect">
            <a:avLst/>
          </a:prstGeom>
          <a:noFill/>
          <a:ln w="19050">
            <a:solidFill>
              <a:schemeClr val="accent1"/>
            </a:solidFill>
          </a:ln>
        </p:spPr>
        <p:txBody>
          <a:bodyPr wrap="square" lIns="91440" rIns="91440" rtlCol="0">
            <a:spAutoFit/>
          </a:bodyPr>
          <a:lstStyle/>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endParaRPr kumimoji="0" lang="en-US" sz="100" b="1" i="0" u="none" strike="noStrike" kern="1200" cap="none" spc="0" normalizeH="0" baseline="0" noProof="0">
              <a:ln>
                <a:noFill/>
              </a:ln>
              <a:solidFill>
                <a:srgbClr val="4F81BD">
                  <a:lumMod val="75000"/>
                </a:srgbClr>
              </a:solidFill>
              <a:effectLst/>
              <a:uLnTx/>
              <a:uFillTx/>
              <a:latin typeface="Arial"/>
              <a:ea typeface="+mn-ea"/>
              <a:cs typeface="+mn-cs"/>
            </a:endParaRPr>
          </a:p>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endParaRPr kumimoji="0" lang="en-US" sz="1050" b="1" i="0" u="none" strike="noStrike" kern="1200" cap="none" spc="0" normalizeH="0" baseline="0" noProof="0">
              <a:ln>
                <a:noFill/>
              </a:ln>
              <a:solidFill>
                <a:srgbClr val="4F81BD">
                  <a:lumMod val="75000"/>
                </a:srgbClr>
              </a:solidFill>
              <a:effectLst/>
              <a:uLnTx/>
              <a:uFillTx/>
              <a:latin typeface="Arial"/>
              <a:ea typeface="+mn-ea"/>
              <a:cs typeface="+mn-cs"/>
            </a:endParaRPr>
          </a:p>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r>
              <a:rPr kumimoji="0" lang="en-US" sz="1050" b="1" i="0" u="none" strike="noStrike" kern="1200" cap="none" spc="0" normalizeH="0" baseline="0" noProof="0">
                <a:ln>
                  <a:noFill/>
                </a:ln>
                <a:solidFill>
                  <a:srgbClr val="4F81BD">
                    <a:lumMod val="75000"/>
                  </a:srgbClr>
                </a:solidFill>
                <a:effectLst/>
                <a:uLnTx/>
                <a:uFillTx/>
                <a:latin typeface="Arial"/>
                <a:ea typeface="+mn-ea"/>
                <a:cs typeface="+mn-cs"/>
              </a:rPr>
              <a:t>The  AIM Act gives  authority to the  EPA to phase  down  HFC refrigerants in the US</a:t>
            </a:r>
          </a:p>
        </p:txBody>
      </p:sp>
      <p:sp>
        <p:nvSpPr>
          <p:cNvPr id="16" name="Content Placeholder 2">
            <a:extLst>
              <a:ext uri="{FF2B5EF4-FFF2-40B4-BE49-F238E27FC236}">
                <a16:creationId xmlns:a16="http://schemas.microsoft.com/office/drawing/2014/main" id="{7579E89A-B186-14FA-0C9F-913AD6506CE2}"/>
              </a:ext>
            </a:extLst>
          </p:cNvPr>
          <p:cNvSpPr txBox="1">
            <a:spLocks/>
          </p:cNvSpPr>
          <p:nvPr/>
        </p:nvSpPr>
        <p:spPr>
          <a:xfrm>
            <a:off x="597708" y="2735278"/>
            <a:ext cx="3832222" cy="16597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350" b="1" i="0" u="none" strike="noStrike" kern="1200" cap="none" spc="0" normalizeH="0" baseline="0" noProof="0">
                <a:ln>
                  <a:noFill/>
                </a:ln>
                <a:solidFill>
                  <a:srgbClr val="545454"/>
                </a:solidFill>
                <a:effectLst/>
                <a:uLnTx/>
                <a:uFillTx/>
                <a:latin typeface="Arial"/>
                <a:ea typeface="+mn-ea"/>
                <a:cs typeface="+mn-cs"/>
              </a:rPr>
              <a:t>Old news: </a:t>
            </a:r>
            <a:r>
              <a:rPr kumimoji="0" lang="en-US" sz="1350" b="0" i="0" u="none" strike="noStrike" kern="1200" cap="none" spc="0" normalizeH="0" baseline="0" noProof="0">
                <a:ln>
                  <a:noFill/>
                </a:ln>
                <a:solidFill>
                  <a:srgbClr val="545454"/>
                </a:solidFill>
                <a:effectLst/>
                <a:uLnTx/>
                <a:uFillTx/>
                <a:latin typeface="Arial"/>
                <a:ea typeface="+mn-ea"/>
                <a:cs typeface="+mn-cs"/>
              </a:rPr>
              <a:t>EPA must write rules to </a:t>
            </a:r>
            <a:r>
              <a:rPr kumimoji="0" lang="en-US" sz="1350" b="0" i="1" u="sng" strike="noStrike" kern="1200" cap="none" spc="0" normalizeH="0" baseline="0" noProof="0">
                <a:ln>
                  <a:noFill/>
                </a:ln>
                <a:solidFill>
                  <a:srgbClr val="545454"/>
                </a:solidFill>
                <a:effectLst/>
                <a:uLnTx/>
                <a:uFillTx/>
                <a:latin typeface="Arial"/>
                <a:ea typeface="+mn-ea"/>
                <a:cs typeface="+mn-cs"/>
              </a:rPr>
              <a:t>phase down</a:t>
            </a:r>
            <a:r>
              <a:rPr kumimoji="0" lang="en-US" sz="1350" b="0" i="1" u="none" strike="noStrike" kern="1200" cap="none" spc="0" normalizeH="0" baseline="0" noProof="0">
                <a:ln>
                  <a:noFill/>
                </a:ln>
                <a:solidFill>
                  <a:srgbClr val="545454"/>
                </a:solidFill>
                <a:effectLst/>
                <a:uLnTx/>
                <a:uFillTx/>
                <a:latin typeface="Arial"/>
                <a:ea typeface="+mn-ea"/>
                <a:cs typeface="+mn-cs"/>
              </a:rPr>
              <a:t> </a:t>
            </a:r>
            <a:r>
              <a:rPr kumimoji="0" lang="en-US" sz="1350" b="0" i="0" u="none" strike="noStrike" kern="1200" cap="none" spc="0" normalizeH="0" baseline="0" noProof="0">
                <a:ln>
                  <a:noFill/>
                </a:ln>
                <a:solidFill>
                  <a:srgbClr val="545454"/>
                </a:solidFill>
                <a:effectLst/>
                <a:uLnTx/>
                <a:uFillTx/>
                <a:latin typeface="Arial"/>
                <a:ea typeface="+mn-ea"/>
                <a:cs typeface="+mn-cs"/>
              </a:rPr>
              <a:t>production and consumption of bulk HFCs to 15% of baseline, maximize reclamation, minimize releases from equipment and facilitate transition through sector-based restrictions</a:t>
            </a:r>
          </a:p>
        </p:txBody>
      </p:sp>
      <p:graphicFrame>
        <p:nvGraphicFramePr>
          <p:cNvPr id="14" name="Diagram 13">
            <a:extLst>
              <a:ext uri="{FF2B5EF4-FFF2-40B4-BE49-F238E27FC236}">
                <a16:creationId xmlns:a16="http://schemas.microsoft.com/office/drawing/2014/main" id="{5231031D-A718-AFE6-C6BF-AD0062BEAF52}"/>
              </a:ext>
            </a:extLst>
          </p:cNvPr>
          <p:cNvGraphicFramePr/>
          <p:nvPr/>
        </p:nvGraphicFramePr>
        <p:xfrm>
          <a:off x="4912659" y="945469"/>
          <a:ext cx="3960944" cy="36086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Footer Placeholder 4">
            <a:extLst>
              <a:ext uri="{FF2B5EF4-FFF2-40B4-BE49-F238E27FC236}">
                <a16:creationId xmlns:a16="http://schemas.microsoft.com/office/drawing/2014/main" id="{7F6E5BC6-AF77-C50F-184B-EC0C634DFA3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204366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Listed Equipment</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1884" y="611328"/>
            <a:ext cx="8699488" cy="314349"/>
          </a:xfrm>
        </p:spPr>
        <p:txBody>
          <a:bodyPr/>
          <a:lstStyle/>
          <a:p>
            <a:r>
              <a:rPr lang="en-US"/>
              <a:t>Product Safety Standard(s)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4" y="925678"/>
            <a:ext cx="5113791" cy="3686080"/>
          </a:xfrm>
        </p:spPr>
        <p:txBody>
          <a:bodyPr/>
          <a:lstStyle/>
          <a:p>
            <a:r>
              <a:rPr lang="en-US" dirty="0"/>
              <a:t>Refrigeration systems must be listed in accordance with </a:t>
            </a:r>
            <a:r>
              <a:rPr lang="en-US" b="1" dirty="0"/>
              <a:t>UL 484 or UL 60335-2-40 / CSA C22.2 No. 60335-2-40 </a:t>
            </a:r>
            <a:r>
              <a:rPr lang="en-US" dirty="0"/>
              <a:t>for HVAC equipment with A2L refrigerants  </a:t>
            </a:r>
          </a:p>
          <a:p>
            <a:r>
              <a:rPr lang="en-US" dirty="0"/>
              <a:t>Requires certain information that OEMs must include in IOMs. For example: </a:t>
            </a:r>
          </a:p>
          <a:p>
            <a:pPr lvl="2"/>
            <a:r>
              <a:rPr lang="en-US" dirty="0"/>
              <a:t>Spaces where refrigerant pipes are allowed</a:t>
            </a:r>
          </a:p>
          <a:p>
            <a:pPr lvl="2"/>
            <a:r>
              <a:rPr lang="en-US" dirty="0"/>
              <a:t>Handling, installation, cleaning, servicing and disposal of refrigerant</a:t>
            </a:r>
          </a:p>
          <a:p>
            <a:pPr lvl="1"/>
            <a:r>
              <a:rPr lang="en-US" sz="1600" b="1" i="1" dirty="0"/>
              <a:t>Always refer to the manufacturer’s IOM for specific installation requirements!</a:t>
            </a:r>
          </a:p>
        </p:txBody>
      </p:sp>
      <p:pic>
        <p:nvPicPr>
          <p:cNvPr id="6" name="Picture 5">
            <a:extLst>
              <a:ext uri="{FF2B5EF4-FFF2-40B4-BE49-F238E27FC236}">
                <a16:creationId xmlns:a16="http://schemas.microsoft.com/office/drawing/2014/main" id="{77CD550F-0247-B41C-4689-C8466AA46F5B}"/>
              </a:ext>
            </a:extLst>
          </p:cNvPr>
          <p:cNvPicPr>
            <a:picLocks noChangeAspect="1"/>
          </p:cNvPicPr>
          <p:nvPr/>
        </p:nvPicPr>
        <p:blipFill>
          <a:blip r:embed="rId3"/>
          <a:stretch>
            <a:fillRect/>
          </a:stretch>
        </p:blipFill>
        <p:spPr>
          <a:xfrm>
            <a:off x="5376869" y="512466"/>
            <a:ext cx="2821046" cy="3657600"/>
          </a:xfrm>
          <a:prstGeom prst="rect">
            <a:avLst/>
          </a:prstGeom>
          <a:effectLst>
            <a:glow rad="139700">
              <a:srgbClr val="D31C44">
                <a:alpha val="40000"/>
              </a:srgbClr>
            </a:glow>
            <a:outerShdw blurRad="50800" dist="38100" algn="l" rotWithShape="0">
              <a:prstClr val="black">
                <a:alpha val="40000"/>
              </a:prstClr>
            </a:outerShdw>
          </a:effectLst>
        </p:spPr>
      </p:pic>
      <p:pic>
        <p:nvPicPr>
          <p:cNvPr id="7" name="Picture 6">
            <a:extLst>
              <a:ext uri="{FF2B5EF4-FFF2-40B4-BE49-F238E27FC236}">
                <a16:creationId xmlns:a16="http://schemas.microsoft.com/office/drawing/2014/main" id="{2C8BA5A4-4BBA-BBBE-3730-7E6DA2C53B6F}"/>
              </a:ext>
            </a:extLst>
          </p:cNvPr>
          <p:cNvPicPr>
            <a:picLocks noChangeAspect="1"/>
          </p:cNvPicPr>
          <p:nvPr/>
        </p:nvPicPr>
        <p:blipFill>
          <a:blip r:embed="rId4"/>
          <a:stretch>
            <a:fillRect/>
          </a:stretch>
        </p:blipFill>
        <p:spPr>
          <a:xfrm>
            <a:off x="6178711" y="1274082"/>
            <a:ext cx="2821707" cy="3657600"/>
          </a:xfrm>
          <a:prstGeom prst="rect">
            <a:avLst/>
          </a:prstGeom>
          <a:effectLst>
            <a:glow rad="101600">
              <a:srgbClr val="C00000">
                <a:alpha val="40000"/>
              </a:srgbClr>
            </a:glow>
            <a:outerShdw blurRad="50800" dist="38100" algn="l" rotWithShape="0">
              <a:prstClr val="black">
                <a:alpha val="40000"/>
              </a:prstClr>
            </a:outerShdw>
          </a:effectLst>
        </p:spPr>
      </p:pic>
      <p:sp>
        <p:nvSpPr>
          <p:cNvPr id="5" name="Oval 4">
            <a:extLst>
              <a:ext uri="{FF2B5EF4-FFF2-40B4-BE49-F238E27FC236}">
                <a16:creationId xmlns:a16="http://schemas.microsoft.com/office/drawing/2014/main" id="{68F945C1-EB98-624B-8D3F-4553165FB149}"/>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6</a:t>
            </a:r>
          </a:p>
        </p:txBody>
      </p:sp>
    </p:spTree>
    <p:extLst>
      <p:ext uri="{BB962C8B-B14F-4D97-AF65-F5344CB8AC3E}">
        <p14:creationId xmlns:p14="http://schemas.microsoft.com/office/powerpoint/2010/main" val="6283507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Refrigerant Piping</a:t>
            </a:r>
          </a:p>
        </p:txBody>
      </p:sp>
      <p:sp>
        <p:nvSpPr>
          <p:cNvPr id="7" name="Content Placeholder 6">
            <a:extLst>
              <a:ext uri="{FF2B5EF4-FFF2-40B4-BE49-F238E27FC236}">
                <a16:creationId xmlns:a16="http://schemas.microsoft.com/office/drawing/2014/main" id="{F8BA7D15-4678-779D-9D47-A7C8C5AAAEFE}"/>
              </a:ext>
            </a:extLst>
          </p:cNvPr>
          <p:cNvSpPr>
            <a:spLocks noGrp="1"/>
          </p:cNvSpPr>
          <p:nvPr>
            <p:ph sz="quarter" idx="18"/>
          </p:nvPr>
        </p:nvSpPr>
        <p:spPr>
          <a:xfrm>
            <a:off x="221883" y="561975"/>
            <a:ext cx="5350242" cy="4343399"/>
          </a:xfrm>
        </p:spPr>
        <p:txBody>
          <a:bodyPr/>
          <a:lstStyle/>
          <a:p>
            <a:pPr marL="0" indent="0">
              <a:buNone/>
            </a:pPr>
            <a:r>
              <a:rPr lang="en-US" sz="1200" b="1" dirty="0">
                <a:solidFill>
                  <a:schemeClr val="tx2"/>
                </a:solidFill>
              </a:rPr>
              <a:t>Spaces with refrigerant piping must be included in EDVC calculations except:  </a:t>
            </a:r>
          </a:p>
          <a:p>
            <a:pPr lvl="2"/>
            <a:r>
              <a:rPr lang="en-US" sz="1200" dirty="0"/>
              <a:t>areas that contain only continuous refrigerant piping, or</a:t>
            </a:r>
          </a:p>
          <a:p>
            <a:pPr lvl="2"/>
            <a:r>
              <a:rPr lang="en-US" sz="1200" dirty="0"/>
              <a:t>contain only joints and connections that have been </a:t>
            </a:r>
            <a:r>
              <a:rPr lang="en-US" sz="1200" b="1" dirty="0"/>
              <a:t>tested in accordance with Section 9.13</a:t>
            </a:r>
          </a:p>
          <a:p>
            <a:pPr lvl="2"/>
            <a:endParaRPr lang="en-US" sz="1200" dirty="0"/>
          </a:p>
          <a:p>
            <a:pPr marL="0" lvl="1" indent="0">
              <a:buNone/>
            </a:pPr>
            <a:r>
              <a:rPr lang="en-US" sz="1200" b="1" dirty="0">
                <a:solidFill>
                  <a:schemeClr val="tx2"/>
                </a:solidFill>
              </a:rPr>
              <a:t>Refrigerant piping requires special construction per Section 9.12.  Some examples (there are more):</a:t>
            </a:r>
          </a:p>
          <a:p>
            <a:pPr lvl="2"/>
            <a:r>
              <a:rPr lang="en-US" sz="1200" dirty="0"/>
              <a:t>Refrigerant piping </a:t>
            </a:r>
            <a:r>
              <a:rPr lang="en-US" sz="1200" b="1" dirty="0"/>
              <a:t>that penetrates two or more floor/ceiling assemblies shall be enclosed in a fire-resistance-rated shaft enclosure</a:t>
            </a:r>
            <a:r>
              <a:rPr lang="en-US" sz="1200" dirty="0"/>
              <a:t>. </a:t>
            </a:r>
          </a:p>
          <a:p>
            <a:pPr lvl="2"/>
            <a:r>
              <a:rPr lang="en-US" sz="1200" dirty="0"/>
              <a:t>Refrigerant pipe shafts with systems </a:t>
            </a:r>
            <a:r>
              <a:rPr lang="en-US" sz="1200" b="1" dirty="0"/>
              <a:t>using only Group A2L or B2L refrigerants shall be naturally or mechanically ventilated</a:t>
            </a:r>
            <a:r>
              <a:rPr lang="en-US" sz="1200" dirty="0"/>
              <a:t>.  </a:t>
            </a:r>
          </a:p>
          <a:p>
            <a:pPr lvl="2"/>
            <a:r>
              <a:rPr lang="en-US" sz="1200" dirty="0"/>
              <a:t>Refrigerant pipe shafts with one or more systems using any Group A2, A3, B2, or B3 refrigerant shall be continuously mechanically ventilated and shall include a refrigerant detector. </a:t>
            </a:r>
          </a:p>
          <a:p>
            <a:pPr lvl="2"/>
            <a:r>
              <a:rPr lang="en-US" sz="1200" dirty="0"/>
              <a:t>Continuous protection via shield plates for concealed piping may be required for non-A1 and non-B1 refrigerants per 9.12.2.1</a:t>
            </a:r>
          </a:p>
        </p:txBody>
      </p:sp>
      <p:pic>
        <p:nvPicPr>
          <p:cNvPr id="12" name="Picture 11">
            <a:extLst>
              <a:ext uri="{FF2B5EF4-FFF2-40B4-BE49-F238E27FC236}">
                <a16:creationId xmlns:a16="http://schemas.microsoft.com/office/drawing/2014/main" id="{468E0877-8AAD-19CA-48FD-C42DCDD7D560}"/>
              </a:ext>
            </a:extLst>
          </p:cNvPr>
          <p:cNvPicPr>
            <a:picLocks noChangeAspect="1"/>
          </p:cNvPicPr>
          <p:nvPr/>
        </p:nvPicPr>
        <p:blipFill>
          <a:blip r:embed="rId3"/>
          <a:stretch>
            <a:fillRect/>
          </a:stretch>
        </p:blipFill>
        <p:spPr>
          <a:xfrm>
            <a:off x="5572125" y="636491"/>
            <a:ext cx="5477888" cy="3705928"/>
          </a:xfrm>
          <a:prstGeom prst="rect">
            <a:avLst/>
          </a:prstGeom>
        </p:spPr>
      </p:pic>
    </p:spTree>
    <p:extLst>
      <p:ext uri="{BB962C8B-B14F-4D97-AF65-F5344CB8AC3E}">
        <p14:creationId xmlns:p14="http://schemas.microsoft.com/office/powerpoint/2010/main" val="20142562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AE84D1-47D4-C3AA-2D16-E9ED6CFF91BA}"/>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a14:imgEffect>
                  </a14:imgLayer>
                </a14:imgProps>
              </a:ext>
            </a:extLst>
          </a:blip>
          <a:stretch>
            <a:fillRect/>
          </a:stretch>
        </p:blipFill>
        <p:spPr>
          <a:xfrm>
            <a:off x="6430945" y="1209456"/>
            <a:ext cx="2597050" cy="3001597"/>
          </a:xfrm>
          <a:prstGeom prst="rect">
            <a:avLst/>
          </a:prstGeom>
          <a:effectLst>
            <a:glow rad="101600">
              <a:schemeClr val="bg1">
                <a:lumMod val="75000"/>
                <a:alpha val="40000"/>
              </a:schemeClr>
            </a:glow>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dirty="0"/>
              <a:t>Refrigerant Piping – Alternative method</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8"/>
          </p:nvPr>
        </p:nvSpPr>
        <p:spPr>
          <a:xfrm>
            <a:off x="221884" y="553735"/>
            <a:ext cx="6209061" cy="4303059"/>
          </a:xfrm>
        </p:spPr>
        <p:txBody>
          <a:bodyPr/>
          <a:lstStyle/>
          <a:p>
            <a:pPr marL="0" indent="0">
              <a:buNone/>
            </a:pPr>
            <a:r>
              <a:rPr lang="en-US" sz="1200" b="1" dirty="0">
                <a:solidFill>
                  <a:schemeClr val="tx2"/>
                </a:solidFill>
              </a:rPr>
              <a:t>We can provide a letter from a professional engineer that explains the following in more detail:</a:t>
            </a:r>
          </a:p>
          <a:p>
            <a:pPr marL="0" indent="0">
              <a:buNone/>
            </a:pPr>
            <a:r>
              <a:rPr lang="en-US" sz="1600" b="1" i="0" u="none" strike="noStrike" baseline="0" dirty="0">
                <a:solidFill>
                  <a:srgbClr val="000000"/>
                </a:solidFill>
                <a:latin typeface="Calibri" panose="020F0502020204030204" pitchFamily="34" charset="0"/>
              </a:rPr>
              <a:t>Executive Summary: </a:t>
            </a:r>
          </a:p>
          <a:p>
            <a:r>
              <a:rPr lang="en-US" sz="1600" b="0" i="0" u="none" strike="noStrike" baseline="0" dirty="0">
                <a:solidFill>
                  <a:srgbClr val="000000"/>
                </a:solidFill>
                <a:latin typeface="Calibri" panose="020F0502020204030204" pitchFamily="34" charset="0"/>
              </a:rPr>
              <a:t>Where refrigerant piping passes through different floor levels in a building, design professionals have the option of locating the piping in a fire-resistance rated pipe shaft, or within the building elements with each floor/ceiling penetration properly protected. </a:t>
            </a:r>
          </a:p>
          <a:p>
            <a:r>
              <a:rPr lang="en-US" sz="1600" i="0" u="none" strike="noStrike" baseline="0" dirty="0">
                <a:solidFill>
                  <a:srgbClr val="000000"/>
                </a:solidFill>
                <a:latin typeface="Calibri" panose="020F0502020204030204" pitchFamily="34" charset="0"/>
              </a:rPr>
              <a:t>The 2021 and 2024 editions of the ICC International Mechanical Code have a limitation for exceptions to the pipe shaft requirements to only allow on refrigeration systems using Group A1 refrigerants . </a:t>
            </a:r>
            <a:r>
              <a:rPr lang="en-US" sz="1600" i="0" u="none" strike="noStrike" baseline="0">
                <a:solidFill>
                  <a:srgbClr val="000000"/>
                </a:solidFill>
                <a:latin typeface="Calibri" panose="020F0502020204030204" pitchFamily="34" charset="0"/>
              </a:rPr>
              <a:t>This limitation was proposed to, but not accepted by, by ASHRAE 15. </a:t>
            </a:r>
          </a:p>
          <a:p>
            <a:r>
              <a:rPr lang="en-US" sz="1600">
                <a:solidFill>
                  <a:srgbClr val="000000"/>
                </a:solidFill>
                <a:latin typeface="Calibri" panose="020F0502020204030204" pitchFamily="34" charset="0"/>
              </a:rPr>
              <a:t>We </a:t>
            </a:r>
            <a:r>
              <a:rPr lang="en-US" sz="1600" dirty="0">
                <a:solidFill>
                  <a:srgbClr val="000000"/>
                </a:solidFill>
                <a:latin typeface="Calibri" panose="020F0502020204030204" pitchFamily="34" charset="0"/>
              </a:rPr>
              <a:t>are hearing that t</a:t>
            </a:r>
            <a:r>
              <a:rPr lang="en-US" sz="1600" b="0" i="0" u="none" strike="noStrike" baseline="0" dirty="0">
                <a:solidFill>
                  <a:srgbClr val="000000"/>
                </a:solidFill>
                <a:latin typeface="Calibri" panose="020F0502020204030204" pitchFamily="34" charset="0"/>
              </a:rPr>
              <a:t>he limitation is likely being removed in the 2027 edition of the  IMC. </a:t>
            </a:r>
          </a:p>
          <a:p>
            <a:r>
              <a:rPr lang="en-US" sz="1600" dirty="0">
                <a:solidFill>
                  <a:srgbClr val="000000"/>
                </a:solidFill>
                <a:latin typeface="Calibri" panose="020F0502020204030204" pitchFamily="34" charset="0"/>
              </a:rPr>
              <a:t>In the meantime, C</a:t>
            </a:r>
            <a:r>
              <a:rPr lang="en-US" sz="1600" b="0" i="0" u="none" strike="noStrike" baseline="0" dirty="0">
                <a:solidFill>
                  <a:srgbClr val="000000"/>
                </a:solidFill>
                <a:latin typeface="Calibri" panose="020F0502020204030204" pitchFamily="34" charset="0"/>
              </a:rPr>
              <a:t>ode Officials should consider to accept the allowance of the exceptions for any system, not just Group A1 refrigerants, in accordance with alternative approval. </a:t>
            </a:r>
            <a:endParaRPr lang="en-US" sz="1200" dirty="0"/>
          </a:p>
        </p:txBody>
      </p:sp>
    </p:spTree>
    <p:extLst>
      <p:ext uri="{BB962C8B-B14F-4D97-AF65-F5344CB8AC3E}">
        <p14:creationId xmlns:p14="http://schemas.microsoft.com/office/powerpoint/2010/main" val="571821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C653A-FC7D-E8F8-7202-CB75CA53A59D}"/>
              </a:ext>
            </a:extLst>
          </p:cNvPr>
          <p:cNvSpPr>
            <a:spLocks noGrp="1"/>
          </p:cNvSpPr>
          <p:nvPr>
            <p:ph type="title"/>
          </p:nvPr>
        </p:nvSpPr>
        <p:spPr/>
        <p:txBody>
          <a:bodyPr/>
          <a:lstStyle/>
          <a:p>
            <a:r>
              <a:rPr lang="en-US"/>
              <a:t>Notable Requirements for Machinery Rooms </a:t>
            </a:r>
          </a:p>
        </p:txBody>
      </p:sp>
      <p:sp>
        <p:nvSpPr>
          <p:cNvPr id="5" name="Content Placeholder 4">
            <a:extLst>
              <a:ext uri="{FF2B5EF4-FFF2-40B4-BE49-F238E27FC236}">
                <a16:creationId xmlns:a16="http://schemas.microsoft.com/office/drawing/2014/main" id="{1EBC114E-3224-E80D-CE40-DC33EFD373D7}"/>
              </a:ext>
            </a:extLst>
          </p:cNvPr>
          <p:cNvSpPr>
            <a:spLocks noGrp="1"/>
          </p:cNvSpPr>
          <p:nvPr>
            <p:ph sz="quarter" idx="10"/>
          </p:nvPr>
        </p:nvSpPr>
        <p:spPr>
          <a:xfrm>
            <a:off x="202468" y="2416519"/>
            <a:ext cx="8699488" cy="297868"/>
          </a:xfrm>
        </p:spPr>
        <p:txBody>
          <a:bodyPr/>
          <a:lstStyle/>
          <a:p>
            <a:r>
              <a:rPr lang="en-US"/>
              <a:t>Machinery Room Requirements</a:t>
            </a:r>
          </a:p>
        </p:txBody>
      </p:sp>
      <p:pic>
        <p:nvPicPr>
          <p:cNvPr id="10" name="Content Placeholder 9">
            <a:extLst>
              <a:ext uri="{FF2B5EF4-FFF2-40B4-BE49-F238E27FC236}">
                <a16:creationId xmlns:a16="http://schemas.microsoft.com/office/drawing/2014/main" id="{1BFA11E3-3E84-2AA0-1B05-AD9B022356E3}"/>
              </a:ext>
            </a:extLst>
          </p:cNvPr>
          <p:cNvPicPr>
            <a:picLocks noGrp="1" noChangeAspect="1"/>
          </p:cNvPicPr>
          <p:nvPr>
            <p:ph sz="quarter" idx="18"/>
          </p:nvPr>
        </p:nvPicPr>
        <p:blipFill>
          <a:blip r:embed="rId2"/>
          <a:stretch>
            <a:fillRect/>
          </a:stretch>
        </p:blipFill>
        <p:spPr>
          <a:xfrm>
            <a:off x="221506" y="2818360"/>
            <a:ext cx="8680450" cy="1980625"/>
          </a:xfrm>
          <a:prstGeom prst="rect">
            <a:avLst/>
          </a:prstGeom>
        </p:spPr>
      </p:pic>
      <p:sp>
        <p:nvSpPr>
          <p:cNvPr id="2" name="Rectangle: Rounded Corners 1">
            <a:extLst>
              <a:ext uri="{FF2B5EF4-FFF2-40B4-BE49-F238E27FC236}">
                <a16:creationId xmlns:a16="http://schemas.microsoft.com/office/drawing/2014/main" id="{54A16990-90ED-B3BC-DA68-1316E0468152}"/>
              </a:ext>
            </a:extLst>
          </p:cNvPr>
          <p:cNvSpPr/>
          <p:nvPr/>
        </p:nvSpPr>
        <p:spPr>
          <a:xfrm>
            <a:off x="6544069" y="4100777"/>
            <a:ext cx="2357887" cy="698208"/>
          </a:xfrm>
          <a:prstGeom prst="round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3" name="Rectangle: Rounded Corners 2">
            <a:extLst>
              <a:ext uri="{FF2B5EF4-FFF2-40B4-BE49-F238E27FC236}">
                <a16:creationId xmlns:a16="http://schemas.microsoft.com/office/drawing/2014/main" id="{FBFA6F8F-7795-D88A-2D86-8D73CE1990BC}"/>
              </a:ext>
            </a:extLst>
          </p:cNvPr>
          <p:cNvSpPr/>
          <p:nvPr/>
        </p:nvSpPr>
        <p:spPr>
          <a:xfrm>
            <a:off x="6544069" y="3249020"/>
            <a:ext cx="2357887" cy="262727"/>
          </a:xfrm>
          <a:prstGeom prst="round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6" name="Content Placeholder 2">
            <a:extLst>
              <a:ext uri="{FF2B5EF4-FFF2-40B4-BE49-F238E27FC236}">
                <a16:creationId xmlns:a16="http://schemas.microsoft.com/office/drawing/2014/main" id="{062F52CC-37C4-94D6-A1B2-39B908417111}"/>
              </a:ext>
            </a:extLst>
          </p:cNvPr>
          <p:cNvSpPr txBox="1">
            <a:spLocks/>
          </p:cNvSpPr>
          <p:nvPr/>
        </p:nvSpPr>
        <p:spPr>
          <a:xfrm>
            <a:off x="242422" y="596147"/>
            <a:ext cx="3914452" cy="1975604"/>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200"/>
              <a:t>Some notable requirements:</a:t>
            </a:r>
          </a:p>
          <a:p>
            <a:pPr lvl="2"/>
            <a:r>
              <a:rPr lang="en-US" sz="1200"/>
              <a:t>Tight fitting doors</a:t>
            </a:r>
          </a:p>
          <a:p>
            <a:pPr lvl="2"/>
            <a:r>
              <a:rPr lang="en-US" sz="1200"/>
              <a:t>Access restriction to authorized personnel</a:t>
            </a:r>
          </a:p>
          <a:p>
            <a:pPr lvl="2"/>
            <a:r>
              <a:rPr lang="en-US" sz="1200"/>
              <a:t>No airflow to or from an occupied space</a:t>
            </a:r>
          </a:p>
          <a:p>
            <a:pPr lvl="2"/>
            <a:r>
              <a:rPr lang="en-US" sz="1200"/>
              <a:t>Refrigerant detectors that can actuate an alarm and mechanical ventilation</a:t>
            </a:r>
          </a:p>
        </p:txBody>
      </p:sp>
      <p:sp>
        <p:nvSpPr>
          <p:cNvPr id="9" name="Content Placeholder 2">
            <a:extLst>
              <a:ext uri="{FF2B5EF4-FFF2-40B4-BE49-F238E27FC236}">
                <a16:creationId xmlns:a16="http://schemas.microsoft.com/office/drawing/2014/main" id="{E8435917-B56A-634E-3C22-C00F8CEAA07A}"/>
              </a:ext>
            </a:extLst>
          </p:cNvPr>
          <p:cNvSpPr txBox="1">
            <a:spLocks/>
          </p:cNvSpPr>
          <p:nvPr/>
        </p:nvSpPr>
        <p:spPr>
          <a:xfrm>
            <a:off x="4061884" y="569602"/>
            <a:ext cx="5143824" cy="3855399"/>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200" dirty="0"/>
              <a:t>8.11.1 to 8.11.7 define special requirements for A2L and B2L refrigerants.  </a:t>
            </a:r>
          </a:p>
          <a:p>
            <a:pPr lvl="1"/>
            <a:r>
              <a:rPr lang="en-US" sz="1200" dirty="0"/>
              <a:t>Elimination or interlocks of ignition sources</a:t>
            </a:r>
          </a:p>
          <a:p>
            <a:pPr lvl="1"/>
            <a:r>
              <a:rPr lang="en-US" sz="1200" dirty="0"/>
              <a:t>Ventilation for 2 different alarm states</a:t>
            </a:r>
          </a:p>
          <a:p>
            <a:pPr lvl="2"/>
            <a:r>
              <a:rPr lang="en-US" sz="1200" dirty="0"/>
              <a:t>Trouble (set point ≤ OEL):  respond within 300 seconds, automatic reset of alarm and ventilation is permissible</a:t>
            </a:r>
          </a:p>
          <a:p>
            <a:pPr lvl="2"/>
            <a:r>
              <a:rPr lang="en-US" sz="1200" dirty="0"/>
              <a:t>Emergency (set point ≤ RCL): respond within 15 seconds, manual reset required for alarm and ventilation, higher CFM requirements</a:t>
            </a:r>
          </a:p>
          <a:p>
            <a:pPr marL="174625" lvl="2" indent="0">
              <a:buFont typeface="System Font Regular"/>
              <a:buNone/>
            </a:pPr>
            <a:endParaRPr lang="en-US" sz="1200" dirty="0"/>
          </a:p>
          <a:p>
            <a:pPr lvl="2"/>
            <a:endParaRPr lang="en-US" sz="1200" dirty="0"/>
          </a:p>
        </p:txBody>
      </p:sp>
    </p:spTree>
    <p:extLst>
      <p:ext uri="{BB962C8B-B14F-4D97-AF65-F5344CB8AC3E}">
        <p14:creationId xmlns:p14="http://schemas.microsoft.com/office/powerpoint/2010/main" val="31600940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a:t>Notable Requirements for Machinery Rooms </a:t>
            </a:r>
            <a:endParaRPr lang="en-US" dirty="0"/>
          </a:p>
        </p:txBody>
      </p:sp>
      <p:sp>
        <p:nvSpPr>
          <p:cNvPr id="6" name="Content Placeholder 5">
            <a:extLst>
              <a:ext uri="{FF2B5EF4-FFF2-40B4-BE49-F238E27FC236}">
                <a16:creationId xmlns:a16="http://schemas.microsoft.com/office/drawing/2014/main" id="{E5F0D8DC-654E-72CC-BE70-A0BBEE4AA22A}"/>
              </a:ext>
            </a:extLst>
          </p:cNvPr>
          <p:cNvSpPr>
            <a:spLocks noGrp="1"/>
          </p:cNvSpPr>
          <p:nvPr>
            <p:ph sz="quarter" idx="10"/>
          </p:nvPr>
        </p:nvSpPr>
        <p:spPr/>
        <p:txBody>
          <a:bodyPr/>
          <a:lstStyle/>
          <a:p>
            <a:r>
              <a:rPr lang="en-US" dirty="0"/>
              <a:t>Machinery Room Features</a:t>
            </a:r>
            <a:endParaRPr lang="en-US"/>
          </a:p>
        </p:txBody>
      </p:sp>
      <p:sp>
        <p:nvSpPr>
          <p:cNvPr id="8" name="Content Placeholder 7">
            <a:extLst>
              <a:ext uri="{FF2B5EF4-FFF2-40B4-BE49-F238E27FC236}">
                <a16:creationId xmlns:a16="http://schemas.microsoft.com/office/drawing/2014/main" id="{C41CF8B8-69B1-E360-B801-172C47809B83}"/>
              </a:ext>
            </a:extLst>
          </p:cNvPr>
          <p:cNvSpPr>
            <a:spLocks noGrp="1"/>
          </p:cNvSpPr>
          <p:nvPr>
            <p:ph sz="quarter" idx="18"/>
          </p:nvPr>
        </p:nvSpPr>
        <p:spPr>
          <a:xfrm>
            <a:off x="221884" y="1165978"/>
            <a:ext cx="3998424" cy="3445779"/>
          </a:xfrm>
        </p:spPr>
        <p:txBody>
          <a:bodyPr/>
          <a:lstStyle/>
          <a:p>
            <a:r>
              <a:rPr lang="en-US" dirty="0"/>
              <a:t>Refrigerant detection</a:t>
            </a:r>
          </a:p>
          <a:p>
            <a:r>
              <a:rPr lang="en-US" dirty="0"/>
              <a:t>Visible and audible alarms</a:t>
            </a:r>
          </a:p>
          <a:p>
            <a:r>
              <a:rPr lang="en-US" dirty="0"/>
              <a:t>Vented to outdoors</a:t>
            </a:r>
          </a:p>
          <a:p>
            <a:pPr lvl="2"/>
            <a:r>
              <a:rPr lang="en-US" dirty="0"/>
              <a:t>Low inlet</a:t>
            </a:r>
          </a:p>
          <a:p>
            <a:pPr lvl="2"/>
            <a:r>
              <a:rPr lang="en-US" dirty="0"/>
              <a:t>Powered exhaust fan</a:t>
            </a:r>
          </a:p>
          <a:p>
            <a:pPr lvl="1"/>
            <a:r>
              <a:rPr lang="en-US" dirty="0"/>
              <a:t>Outdoor air intakes</a:t>
            </a:r>
          </a:p>
          <a:p>
            <a:r>
              <a:rPr lang="en-US" dirty="0"/>
              <a:t>Two ventilation rates (A2L &amp; B2L):</a:t>
            </a:r>
          </a:p>
          <a:p>
            <a:pPr lvl="2"/>
            <a:r>
              <a:rPr lang="en-US" dirty="0"/>
              <a:t>Level 1: Trouble (&gt; OEL)</a:t>
            </a:r>
          </a:p>
          <a:p>
            <a:pPr lvl="2"/>
            <a:r>
              <a:rPr lang="en-US" dirty="0"/>
              <a:t>Level 2: Emergency Alarm (&gt; RCL)</a:t>
            </a:r>
          </a:p>
        </p:txBody>
      </p:sp>
      <p:pic>
        <p:nvPicPr>
          <p:cNvPr id="9" name="Picture 8">
            <a:extLst>
              <a:ext uri="{FF2B5EF4-FFF2-40B4-BE49-F238E27FC236}">
                <a16:creationId xmlns:a16="http://schemas.microsoft.com/office/drawing/2014/main" id="{1C8AB080-69F8-4A29-E369-3B90FA4B0944}"/>
              </a:ext>
            </a:extLst>
          </p:cNvPr>
          <p:cNvPicPr>
            <a:picLocks noChangeAspect="1"/>
          </p:cNvPicPr>
          <p:nvPr/>
        </p:nvPicPr>
        <p:blipFill>
          <a:blip r:embed="rId2"/>
          <a:stretch>
            <a:fillRect/>
          </a:stretch>
        </p:blipFill>
        <p:spPr>
          <a:xfrm>
            <a:off x="2986998" y="194687"/>
            <a:ext cx="5844792" cy="2899709"/>
          </a:xfrm>
          <a:prstGeom prst="rect">
            <a:avLst/>
          </a:prstGeom>
        </p:spPr>
      </p:pic>
      <p:sp>
        <p:nvSpPr>
          <p:cNvPr id="10" name="Content Placeholder 7">
            <a:extLst>
              <a:ext uri="{FF2B5EF4-FFF2-40B4-BE49-F238E27FC236}">
                <a16:creationId xmlns:a16="http://schemas.microsoft.com/office/drawing/2014/main" id="{E4ECB1D6-5493-08B7-B3F2-F560CF24B98C}"/>
              </a:ext>
            </a:extLst>
          </p:cNvPr>
          <p:cNvSpPr txBox="1">
            <a:spLocks/>
          </p:cNvSpPr>
          <p:nvPr/>
        </p:nvSpPr>
        <p:spPr>
          <a:xfrm>
            <a:off x="3717890" y="3082530"/>
            <a:ext cx="4609314" cy="1866283"/>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50" dirty="0"/>
              <a:t>Machinery: Refrigerating equipment forming a part of the refrigerating system, including (but not limited to) any or all of the following: compressor, condenser, liquid receiver, evaporator, and connecting piping</a:t>
            </a:r>
          </a:p>
          <a:p>
            <a:r>
              <a:rPr lang="en-US" sz="1050" dirty="0"/>
              <a:t>Machinery Room: A designated space meeting the requirements of </a:t>
            </a:r>
            <a:r>
              <a:rPr lang="en-US" sz="1050" u="sng" dirty="0"/>
              <a:t>Sections 8.9, 8.10, and 8.11 </a:t>
            </a:r>
            <a:r>
              <a:rPr lang="en-US" sz="1050" dirty="0"/>
              <a:t>that contains one or more refrigerating systems or portions thereof, such as compressors and pressure vessels</a:t>
            </a:r>
          </a:p>
        </p:txBody>
      </p:sp>
    </p:spTree>
    <p:extLst>
      <p:ext uri="{BB962C8B-B14F-4D97-AF65-F5344CB8AC3E}">
        <p14:creationId xmlns:p14="http://schemas.microsoft.com/office/powerpoint/2010/main" val="38664415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dirty="0"/>
              <a:t>Machinery Room Ventilation Rates – Everything Except A2L and B2L</a:t>
            </a:r>
          </a:p>
        </p:txBody>
      </p:sp>
      <p:sp>
        <p:nvSpPr>
          <p:cNvPr id="6" name="Content Placeholder 5">
            <a:extLst>
              <a:ext uri="{FF2B5EF4-FFF2-40B4-BE49-F238E27FC236}">
                <a16:creationId xmlns:a16="http://schemas.microsoft.com/office/drawing/2014/main" id="{E5F0D8DC-654E-72CC-BE70-A0BBEE4AA22A}"/>
              </a:ext>
            </a:extLst>
          </p:cNvPr>
          <p:cNvSpPr>
            <a:spLocks noGrp="1"/>
          </p:cNvSpPr>
          <p:nvPr>
            <p:ph sz="quarter" idx="10"/>
          </p:nvPr>
        </p:nvSpPr>
        <p:spPr/>
        <p:txBody>
          <a:bodyPr/>
          <a:lstStyle/>
          <a:p>
            <a:r>
              <a:rPr lang="en-US" dirty="0"/>
              <a:t>General Ventilation Requirements</a:t>
            </a:r>
          </a:p>
        </p:txBody>
      </p:sp>
      <p:graphicFrame>
        <p:nvGraphicFramePr>
          <p:cNvPr id="12" name="Table 12">
            <a:extLst>
              <a:ext uri="{FF2B5EF4-FFF2-40B4-BE49-F238E27FC236}">
                <a16:creationId xmlns:a16="http://schemas.microsoft.com/office/drawing/2014/main" id="{DC6D40D7-1982-8B76-AE6C-087454B405E4}"/>
              </a:ext>
            </a:extLst>
          </p:cNvPr>
          <p:cNvGraphicFramePr>
            <a:graphicFrameLocks noGrp="1"/>
          </p:cNvGraphicFramePr>
          <p:nvPr>
            <p:extLst>
              <p:ext uri="{D42A27DB-BD31-4B8C-83A1-F6EECF244321}">
                <p14:modId xmlns:p14="http://schemas.microsoft.com/office/powerpoint/2010/main" val="774676227"/>
              </p:ext>
            </p:extLst>
          </p:nvPr>
        </p:nvGraphicFramePr>
        <p:xfrm>
          <a:off x="304343" y="1070706"/>
          <a:ext cx="8283192" cy="3771655"/>
        </p:xfrm>
        <a:graphic>
          <a:graphicData uri="http://schemas.openxmlformats.org/drawingml/2006/table">
            <a:tbl>
              <a:tblPr firstRow="1" bandRow="1">
                <a:tableStyleId>{5C22544A-7EE6-4342-B048-85BDC9FD1C3A}</a:tableStyleId>
              </a:tblPr>
              <a:tblGrid>
                <a:gridCol w="4141596">
                  <a:extLst>
                    <a:ext uri="{9D8B030D-6E8A-4147-A177-3AD203B41FA5}">
                      <a16:colId xmlns:a16="http://schemas.microsoft.com/office/drawing/2014/main" val="1908403174"/>
                    </a:ext>
                  </a:extLst>
                </a:gridCol>
                <a:gridCol w="4141596">
                  <a:extLst>
                    <a:ext uri="{9D8B030D-6E8A-4147-A177-3AD203B41FA5}">
                      <a16:colId xmlns:a16="http://schemas.microsoft.com/office/drawing/2014/main" val="1645518827"/>
                    </a:ext>
                  </a:extLst>
                </a:gridCol>
              </a:tblGrid>
              <a:tr h="252403">
                <a:tc>
                  <a:txBody>
                    <a:bodyPr/>
                    <a:lstStyle/>
                    <a:p>
                      <a:pPr algn="ctr" fontAlgn="t"/>
                      <a:r>
                        <a:rPr lang="en-US" sz="1400" u="none" strike="noStrike" dirty="0">
                          <a:effectLst/>
                        </a:rPr>
                        <a:t>Status</a:t>
                      </a:r>
                      <a:endParaRPr lang="en-US" sz="1400" b="1" i="0" u="none" strike="noStrike" dirty="0">
                        <a:solidFill>
                          <a:srgbClr val="000000"/>
                        </a:solidFill>
                        <a:effectLst/>
                        <a:latin typeface="Arial" panose="020B0604020202020204" pitchFamily="34" charset="0"/>
                      </a:endParaRPr>
                    </a:p>
                  </a:txBody>
                  <a:tcPr marL="7620" marR="7620" marT="7620" marB="0"/>
                </a:tc>
                <a:tc>
                  <a:txBody>
                    <a:bodyPr/>
                    <a:lstStyle/>
                    <a:p>
                      <a:pPr algn="l" fontAlgn="t"/>
                      <a:r>
                        <a:rPr lang="en-US" sz="1400" u="none" strike="noStrike" dirty="0">
                          <a:effectLst/>
                        </a:rPr>
                        <a:t>          Ventilation Rate</a:t>
                      </a:r>
                      <a:endParaRPr lang="en-US" sz="1400" b="1" i="0" u="none" strike="noStrike" dirty="0">
                        <a:solidFill>
                          <a:srgbClr val="000000"/>
                        </a:solidFill>
                        <a:effectLst/>
                        <a:latin typeface="Arial" panose="020B0604020202020204" pitchFamily="34" charset="0"/>
                      </a:endParaRPr>
                    </a:p>
                  </a:txBody>
                  <a:tcPr marL="914400" marR="7620" marT="7620" marB="0"/>
                </a:tc>
                <a:extLst>
                  <a:ext uri="{0D108BD9-81ED-4DB2-BD59-A6C34878D82A}">
                    <a16:rowId xmlns:a16="http://schemas.microsoft.com/office/drawing/2014/main" val="2022558517"/>
                  </a:ext>
                </a:extLst>
              </a:tr>
              <a:tr h="834881">
                <a:tc>
                  <a:txBody>
                    <a:bodyPr/>
                    <a:lstStyle/>
                    <a:p>
                      <a:pPr marL="0" indent="0" algn="l" fontAlgn="t">
                        <a:spcAft>
                          <a:spcPts val="300"/>
                        </a:spcAft>
                        <a:buFont typeface="Arial" panose="020B0604020202020204" pitchFamily="34" charset="0"/>
                        <a:buNone/>
                      </a:pPr>
                      <a:r>
                        <a:rPr lang="en-US" sz="1400" u="none" strike="noStrike" dirty="0">
                          <a:effectLst/>
                        </a:rPr>
                        <a:t>Operated whenever machinery room is occupied</a:t>
                      </a:r>
                    </a:p>
                    <a:p>
                      <a:pPr marL="0" indent="0" algn="l" fontAlgn="t">
                        <a:spcAft>
                          <a:spcPts val="300"/>
                        </a:spcAft>
                        <a:buFont typeface="Arial" panose="020B0604020202020204" pitchFamily="34" charset="0"/>
                        <a:buNone/>
                      </a:pPr>
                      <a:r>
                        <a:rPr lang="en-US" sz="1400" u="none" strike="noStrike" dirty="0">
                          <a:effectLst/>
                        </a:rPr>
                        <a:t> </a:t>
                      </a:r>
                    </a:p>
                  </a:txBody>
                  <a:tcPr marR="7620" marT="7620" marB="0" anchor="ctr"/>
                </a:tc>
                <a:tc>
                  <a:txBody>
                    <a:bodyPr/>
                    <a:lstStyle/>
                    <a:p>
                      <a:pPr marL="0" indent="0" algn="l" fontAlgn="t">
                        <a:spcAft>
                          <a:spcPts val="300"/>
                        </a:spcAft>
                        <a:buFont typeface="Arial" panose="020B0604020202020204" pitchFamily="34" charset="0"/>
                        <a:buNone/>
                      </a:pPr>
                      <a:r>
                        <a:rPr lang="en-US" sz="1400" u="none" strike="noStrike" dirty="0">
                          <a:effectLst/>
                        </a:rPr>
                        <a:t>Continuously, at </a:t>
                      </a:r>
                    </a:p>
                    <a:p>
                      <a:pPr marL="285750" indent="-285750" algn="l" fontAlgn="t">
                        <a:spcAft>
                          <a:spcPts val="300"/>
                        </a:spcAft>
                        <a:buFont typeface="Arial" panose="020B0604020202020204" pitchFamily="34" charset="0"/>
                        <a:buChar char="•"/>
                      </a:pPr>
                      <a:r>
                        <a:rPr lang="en-US" sz="1400" u="none" strike="noStrike" dirty="0">
                          <a:effectLst/>
                        </a:rPr>
                        <a:t>0.5 cfm/ft</a:t>
                      </a:r>
                      <a:r>
                        <a:rPr lang="en-US" sz="1400" u="none" strike="noStrike" baseline="30000" dirty="0">
                          <a:effectLst/>
                        </a:rPr>
                        <a:t>2 </a:t>
                      </a:r>
                      <a:r>
                        <a:rPr lang="en-US" sz="1400" u="none" strike="noStrike" dirty="0">
                          <a:effectLst/>
                        </a:rPr>
                        <a:t>(0.00254 m</a:t>
                      </a:r>
                      <a:r>
                        <a:rPr lang="en-US" sz="1400" u="none" strike="noStrike" baseline="30000" dirty="0">
                          <a:effectLst/>
                        </a:rPr>
                        <a:t>3</a:t>
                      </a:r>
                      <a:r>
                        <a:rPr lang="en-US" sz="1400" u="none" strike="noStrike" dirty="0">
                          <a:effectLst/>
                        </a:rPr>
                        <a:t>/s per m</a:t>
                      </a:r>
                      <a:r>
                        <a:rPr lang="en-US" sz="1400" u="none" strike="noStrike" baseline="30000" dirty="0">
                          <a:effectLst/>
                        </a:rPr>
                        <a:t>2</a:t>
                      </a:r>
                      <a:r>
                        <a:rPr lang="en-US" sz="1400" u="none" strike="noStrike" dirty="0">
                          <a:effectLst/>
                        </a:rPr>
                        <a:t>) of machinery room floor area, OR</a:t>
                      </a:r>
                    </a:p>
                    <a:p>
                      <a:pPr marL="285750" indent="-285750" algn="l" fontAlgn="t">
                        <a:spcAft>
                          <a:spcPts val="300"/>
                        </a:spcAft>
                        <a:buFont typeface="Arial" panose="020B0604020202020204" pitchFamily="34" charset="0"/>
                        <a:buChar char="•"/>
                      </a:pPr>
                      <a:r>
                        <a:rPr lang="en-US" sz="1400" u="none" strike="noStrike" dirty="0">
                          <a:effectLst/>
                        </a:rPr>
                        <a:t>20 cfm (0.00944 m</a:t>
                      </a:r>
                      <a:r>
                        <a:rPr lang="en-US" sz="1400" u="none" strike="noStrike" baseline="30000" dirty="0">
                          <a:effectLst/>
                        </a:rPr>
                        <a:t>3</a:t>
                      </a:r>
                      <a:r>
                        <a:rPr lang="en-US" sz="1400" u="none" strike="noStrike" dirty="0">
                          <a:effectLst/>
                        </a:rPr>
                        <a:t>/s) per person</a:t>
                      </a:r>
                      <a:endParaRPr lang="en-US" sz="1400" b="0" i="0" u="none" strike="noStrike" dirty="0">
                        <a:solidFill>
                          <a:srgbClr val="000000"/>
                        </a:solidFill>
                        <a:effectLst/>
                        <a:latin typeface="Times New Roman" panose="02020603050405020304" pitchFamily="18" charset="0"/>
                      </a:endParaRPr>
                    </a:p>
                  </a:txBody>
                  <a:tcPr marR="7620" marT="7620" marB="0"/>
                </a:tc>
                <a:extLst>
                  <a:ext uri="{0D108BD9-81ED-4DB2-BD59-A6C34878D82A}">
                    <a16:rowId xmlns:a16="http://schemas.microsoft.com/office/drawing/2014/main" val="914803631"/>
                  </a:ext>
                </a:extLst>
              </a:tr>
              <a:tr h="1218012">
                <a:tc>
                  <a:txBody>
                    <a:bodyPr/>
                    <a:lstStyle/>
                    <a:p>
                      <a:pPr marL="0" indent="0" algn="l" fontAlgn="ctr">
                        <a:spcAft>
                          <a:spcPts val="300"/>
                        </a:spcAft>
                        <a:buFont typeface="Arial" panose="020B0604020202020204" pitchFamily="34" charset="0"/>
                        <a:buNone/>
                      </a:pPr>
                      <a:r>
                        <a:rPr lang="en-US" sz="1400" u="none" strike="noStrike" dirty="0">
                          <a:effectLst/>
                        </a:rPr>
                        <a:t>Operated whenever machinery room is occupied</a:t>
                      </a:r>
                      <a:endParaRPr lang="en-US" sz="1400" b="0" i="0" u="none" strike="noStrike" dirty="0">
                        <a:solidFill>
                          <a:srgbClr val="000000"/>
                        </a:solidFill>
                        <a:effectLst/>
                        <a:latin typeface="Arial Black" panose="020B0A04020102020204" pitchFamily="34" charset="0"/>
                      </a:endParaRPr>
                    </a:p>
                  </a:txBody>
                  <a:tcPr marR="7620" marT="7620" marB="0" anchor="ctr"/>
                </a:tc>
                <a:tc>
                  <a:txBody>
                    <a:bodyPr/>
                    <a:lstStyle/>
                    <a:p>
                      <a:pPr marL="0" indent="0" algn="l" fontAlgn="t">
                        <a:spcAft>
                          <a:spcPts val="300"/>
                        </a:spcAft>
                        <a:buFont typeface="Arial" panose="020B0604020202020204" pitchFamily="34" charset="0"/>
                        <a:buNone/>
                      </a:pPr>
                      <a:r>
                        <a:rPr lang="en-US" sz="1400" u="none" strike="noStrike" dirty="0">
                          <a:effectLst/>
                        </a:rPr>
                        <a:t>Intermittently, at the airflow rate required to not exceed the higher of:</a:t>
                      </a:r>
                    </a:p>
                    <a:p>
                      <a:pPr marL="285750" indent="-285750" algn="l" fontAlgn="t">
                        <a:spcAft>
                          <a:spcPts val="300"/>
                        </a:spcAft>
                        <a:buFont typeface="Arial" panose="020B0604020202020204" pitchFamily="34" charset="0"/>
                        <a:buChar char="•"/>
                      </a:pPr>
                      <a:r>
                        <a:rPr lang="en-US" sz="1400" u="none" strike="noStrike" dirty="0">
                          <a:effectLst/>
                        </a:rPr>
                        <a:t>machinery room temperature 18°F (10°C) above the inlet air temperature, OR</a:t>
                      </a:r>
                    </a:p>
                    <a:p>
                      <a:pPr marL="285750" indent="-285750" algn="l" fontAlgn="t">
                        <a:spcAft>
                          <a:spcPts val="300"/>
                        </a:spcAft>
                        <a:buFont typeface="Arial" panose="020B0604020202020204" pitchFamily="34" charset="0"/>
                        <a:buChar char="•"/>
                      </a:pPr>
                      <a:r>
                        <a:rPr lang="en-US" sz="1400" u="none" strike="noStrike" dirty="0">
                          <a:effectLst/>
                        </a:rPr>
                        <a:t>machinery room temperature exceeding 122°F (50°C)</a:t>
                      </a:r>
                      <a:endParaRPr lang="en-US" sz="1400" b="0" i="0" u="none" strike="noStrike" dirty="0">
                        <a:solidFill>
                          <a:srgbClr val="000000"/>
                        </a:solidFill>
                        <a:effectLst/>
                        <a:latin typeface="Times New Roman" panose="02020603050405020304" pitchFamily="18" charset="0"/>
                      </a:endParaRPr>
                    </a:p>
                  </a:txBody>
                  <a:tcPr marR="7620" marT="7620" marB="0"/>
                </a:tc>
                <a:extLst>
                  <a:ext uri="{0D108BD9-81ED-4DB2-BD59-A6C34878D82A}">
                    <a16:rowId xmlns:a16="http://schemas.microsoft.com/office/drawing/2014/main" val="193438869"/>
                  </a:ext>
                </a:extLst>
              </a:tr>
              <a:tr h="1218012">
                <a:tc>
                  <a:txBody>
                    <a:bodyPr/>
                    <a:lstStyle/>
                    <a:p>
                      <a:pPr marL="0" marR="0" lvl="0" indent="0" algn="l" defTabSz="914400" rtl="0" eaLnBrk="1" fontAlgn="t" latinLnBrk="0" hangingPunct="1">
                        <a:lnSpc>
                          <a:spcPct val="100000"/>
                        </a:lnSpc>
                        <a:spcBef>
                          <a:spcPts val="0"/>
                        </a:spcBef>
                        <a:spcAft>
                          <a:spcPts val="300"/>
                        </a:spcAft>
                        <a:buClrTx/>
                        <a:buSzTx/>
                        <a:buFont typeface="Arial" panose="020B0604020202020204" pitchFamily="34" charset="0"/>
                        <a:buNone/>
                        <a:tabLst/>
                        <a:defRPr/>
                      </a:pPr>
                      <a:r>
                        <a:rPr lang="en-US" sz="1400" u="none" strike="noStrike" dirty="0">
                          <a:effectLst/>
                        </a:rPr>
                        <a:t>Ventilation during leak event (setpoint ≤ OEL) </a:t>
                      </a:r>
                    </a:p>
                  </a:txBody>
                  <a:tcPr marR="7620" marT="7620" marB="0" anchor="ctr"/>
                </a:tc>
                <a:tc>
                  <a:txBody>
                    <a:bodyPr/>
                    <a:lstStyle/>
                    <a:p>
                      <a:pPr marL="285750" marR="0" lvl="0" indent="-285750" algn="l" defTabSz="914400" rtl="0" eaLnBrk="1" fontAlgn="t" latinLnBrk="0" hangingPunct="1">
                        <a:lnSpc>
                          <a:spcPct val="100000"/>
                        </a:lnSpc>
                        <a:spcBef>
                          <a:spcPts val="0"/>
                        </a:spcBef>
                        <a:spcAft>
                          <a:spcPts val="300"/>
                        </a:spcAft>
                        <a:buClrTx/>
                        <a:buSzTx/>
                        <a:buFont typeface="Arial" panose="020B0604020202020204" pitchFamily="34" charset="0"/>
                        <a:buChar char="•"/>
                        <a:tabLst/>
                        <a:defRPr/>
                      </a:pPr>
                      <a:endParaRPr lang="en-US" sz="1400" u="none" strike="noStrike" dirty="0">
                        <a:effectLst/>
                      </a:endParaRPr>
                    </a:p>
                    <a:p>
                      <a:pPr marL="285750" marR="0" lvl="0" indent="-285750" algn="l" defTabSz="91440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400" u="none" strike="noStrike" dirty="0">
                          <a:effectLst/>
                        </a:rPr>
                        <a:t>CFM = </a:t>
                      </a:r>
                      <a:r>
                        <a:rPr lang="en-US" sz="1400" u="none" strike="noStrike" kern="1200" dirty="0">
                          <a:solidFill>
                            <a:schemeClr val="dk1"/>
                          </a:solidFill>
                          <a:effectLst/>
                          <a:latin typeface="+mn-lt"/>
                          <a:ea typeface="+mn-ea"/>
                          <a:cs typeface="+mn-cs"/>
                        </a:rPr>
                        <a:t>100 × G</a:t>
                      </a:r>
                      <a:r>
                        <a:rPr lang="en-US" sz="1400" u="none" strike="noStrike" kern="1200" baseline="30000" dirty="0">
                          <a:solidFill>
                            <a:schemeClr val="dk1"/>
                          </a:solidFill>
                          <a:effectLst/>
                          <a:latin typeface="+mn-lt"/>
                          <a:ea typeface="+mn-ea"/>
                          <a:cs typeface="+mn-cs"/>
                        </a:rPr>
                        <a:t>0.5 </a:t>
                      </a:r>
                      <a:endParaRPr lang="en-US" sz="1400" b="0" i="0" u="none" strike="noStrike" dirty="0">
                        <a:solidFill>
                          <a:srgbClr val="000000"/>
                        </a:solidFill>
                        <a:effectLst/>
                        <a:latin typeface="Times New Roman" panose="02020603050405020304" pitchFamily="18" charset="0"/>
                      </a:endParaRPr>
                    </a:p>
                    <a:p>
                      <a:pPr marL="285750" marR="0" lvl="0" indent="-285750" algn="l" defTabSz="91440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400" u="none" strike="noStrike" dirty="0">
                          <a:effectLst/>
                        </a:rPr>
                        <a:t>G = largest circuit ref. charge (</a:t>
                      </a:r>
                      <a:r>
                        <a:rPr lang="en-US" sz="1400" u="none" strike="noStrike" dirty="0" err="1">
                          <a:effectLst/>
                        </a:rPr>
                        <a:t>lbs</a:t>
                      </a:r>
                      <a:r>
                        <a:rPr lang="en-US" sz="1400" u="none" strike="noStrike" dirty="0">
                          <a:effectLst/>
                        </a:rPr>
                        <a:t>)</a:t>
                      </a:r>
                      <a:endParaRPr lang="en-US" sz="1400" b="0" i="0" u="none" strike="noStrike" dirty="0">
                        <a:solidFill>
                          <a:srgbClr val="000000"/>
                        </a:solidFill>
                        <a:effectLst/>
                        <a:latin typeface="Times New Roman" panose="02020603050405020304" pitchFamily="18" charset="0"/>
                      </a:endParaRPr>
                    </a:p>
                  </a:txBody>
                  <a:tcPr marR="7620" marT="7620" marB="0"/>
                </a:tc>
                <a:extLst>
                  <a:ext uri="{0D108BD9-81ED-4DB2-BD59-A6C34878D82A}">
                    <a16:rowId xmlns:a16="http://schemas.microsoft.com/office/drawing/2014/main" val="2738216924"/>
                  </a:ext>
                </a:extLst>
              </a:tr>
            </a:tbl>
          </a:graphicData>
        </a:graphic>
      </p:graphicFrame>
    </p:spTree>
    <p:extLst>
      <p:ext uri="{BB962C8B-B14F-4D97-AF65-F5344CB8AC3E}">
        <p14:creationId xmlns:p14="http://schemas.microsoft.com/office/powerpoint/2010/main" val="16009299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dirty="0"/>
              <a:t>Machinery Room Ventilation Rates – A2L &amp; B2L</a:t>
            </a:r>
          </a:p>
        </p:txBody>
      </p:sp>
      <p:sp>
        <p:nvSpPr>
          <p:cNvPr id="6" name="Content Placeholder 5">
            <a:extLst>
              <a:ext uri="{FF2B5EF4-FFF2-40B4-BE49-F238E27FC236}">
                <a16:creationId xmlns:a16="http://schemas.microsoft.com/office/drawing/2014/main" id="{E5F0D8DC-654E-72CC-BE70-A0BBEE4AA22A}"/>
              </a:ext>
            </a:extLst>
          </p:cNvPr>
          <p:cNvSpPr>
            <a:spLocks noGrp="1"/>
          </p:cNvSpPr>
          <p:nvPr>
            <p:ph sz="quarter" idx="10"/>
          </p:nvPr>
        </p:nvSpPr>
        <p:spPr>
          <a:xfrm>
            <a:off x="325125" y="2162254"/>
            <a:ext cx="8699488" cy="314349"/>
          </a:xfrm>
        </p:spPr>
        <p:txBody>
          <a:bodyPr/>
          <a:lstStyle/>
          <a:p>
            <a:r>
              <a:rPr lang="en-US" dirty="0"/>
              <a:t>Level 1: Occupied or Trouble</a:t>
            </a:r>
          </a:p>
        </p:txBody>
      </p:sp>
      <p:graphicFrame>
        <p:nvGraphicFramePr>
          <p:cNvPr id="12" name="Table 12">
            <a:extLst>
              <a:ext uri="{FF2B5EF4-FFF2-40B4-BE49-F238E27FC236}">
                <a16:creationId xmlns:a16="http://schemas.microsoft.com/office/drawing/2014/main" id="{DC6D40D7-1982-8B76-AE6C-087454B405E4}"/>
              </a:ext>
            </a:extLst>
          </p:cNvPr>
          <p:cNvGraphicFramePr>
            <a:graphicFrameLocks noGrp="1"/>
          </p:cNvGraphicFramePr>
          <p:nvPr>
            <p:extLst>
              <p:ext uri="{D42A27DB-BD31-4B8C-83A1-F6EECF244321}">
                <p14:modId xmlns:p14="http://schemas.microsoft.com/office/powerpoint/2010/main" val="1855358781"/>
              </p:ext>
            </p:extLst>
          </p:nvPr>
        </p:nvGraphicFramePr>
        <p:xfrm>
          <a:off x="325125" y="2476604"/>
          <a:ext cx="8493750" cy="2388371"/>
        </p:xfrm>
        <a:graphic>
          <a:graphicData uri="http://schemas.openxmlformats.org/drawingml/2006/table">
            <a:tbl>
              <a:tblPr firstRow="1" bandRow="1">
                <a:tableStyleId>{5C22544A-7EE6-4342-B048-85BDC9FD1C3A}</a:tableStyleId>
              </a:tblPr>
              <a:tblGrid>
                <a:gridCol w="4246875">
                  <a:extLst>
                    <a:ext uri="{9D8B030D-6E8A-4147-A177-3AD203B41FA5}">
                      <a16:colId xmlns:a16="http://schemas.microsoft.com/office/drawing/2014/main" val="1908403174"/>
                    </a:ext>
                  </a:extLst>
                </a:gridCol>
                <a:gridCol w="4246875">
                  <a:extLst>
                    <a:ext uri="{9D8B030D-6E8A-4147-A177-3AD203B41FA5}">
                      <a16:colId xmlns:a16="http://schemas.microsoft.com/office/drawing/2014/main" val="1645518827"/>
                    </a:ext>
                  </a:extLst>
                </a:gridCol>
              </a:tblGrid>
              <a:tr h="242896">
                <a:tc>
                  <a:txBody>
                    <a:bodyPr/>
                    <a:lstStyle/>
                    <a:p>
                      <a:pPr algn="ctr" fontAlgn="t"/>
                      <a:r>
                        <a:rPr lang="en-US" sz="1200" u="none" strike="noStrike" dirty="0">
                          <a:effectLst/>
                        </a:rPr>
                        <a:t>Status</a:t>
                      </a:r>
                      <a:endParaRPr lang="en-US" sz="1200" b="1" i="0" u="none" strike="noStrike" dirty="0">
                        <a:solidFill>
                          <a:srgbClr val="000000"/>
                        </a:solidFill>
                        <a:effectLst/>
                        <a:latin typeface="Arial" panose="020B0604020202020204" pitchFamily="34" charset="0"/>
                      </a:endParaRPr>
                    </a:p>
                  </a:txBody>
                  <a:tcPr marL="7620" marR="7620" marT="7620" marB="0"/>
                </a:tc>
                <a:tc>
                  <a:txBody>
                    <a:bodyPr/>
                    <a:lstStyle/>
                    <a:p>
                      <a:pPr algn="l" fontAlgn="t"/>
                      <a:r>
                        <a:rPr lang="en-US" sz="1200" u="none" strike="noStrike" dirty="0">
                          <a:effectLst/>
                        </a:rPr>
                        <a:t>Level 1 Ventilation Rate</a:t>
                      </a:r>
                      <a:endParaRPr lang="en-US" sz="1200" b="1" i="0" u="none" strike="noStrike" dirty="0">
                        <a:solidFill>
                          <a:srgbClr val="000000"/>
                        </a:solidFill>
                        <a:effectLst/>
                        <a:latin typeface="Arial" panose="020B0604020202020204" pitchFamily="34" charset="0"/>
                      </a:endParaRPr>
                    </a:p>
                  </a:txBody>
                  <a:tcPr marL="914400" marR="7620" marT="7620" marB="0"/>
                </a:tc>
                <a:extLst>
                  <a:ext uri="{0D108BD9-81ED-4DB2-BD59-A6C34878D82A}">
                    <a16:rowId xmlns:a16="http://schemas.microsoft.com/office/drawing/2014/main" val="2022558517"/>
                  </a:ext>
                </a:extLst>
              </a:tr>
              <a:tr h="940231">
                <a:tc>
                  <a:txBody>
                    <a:bodyPr/>
                    <a:lstStyle/>
                    <a:p>
                      <a:pPr marL="0" indent="0" algn="l" fontAlgn="t">
                        <a:spcAft>
                          <a:spcPts val="300"/>
                        </a:spcAft>
                        <a:buFont typeface="Arial" panose="020B0604020202020204" pitchFamily="34" charset="0"/>
                        <a:buNone/>
                      </a:pPr>
                      <a:r>
                        <a:rPr lang="en-US" sz="1200" u="none" strike="noStrike" dirty="0">
                          <a:effectLst/>
                        </a:rPr>
                        <a:t>Operated whenever machinery room is occupied,</a:t>
                      </a:r>
                    </a:p>
                    <a:p>
                      <a:pPr marL="0" indent="0" algn="l" fontAlgn="t">
                        <a:spcAft>
                          <a:spcPts val="300"/>
                        </a:spcAft>
                        <a:buFont typeface="Arial" panose="020B0604020202020204" pitchFamily="34" charset="0"/>
                        <a:buNone/>
                      </a:pPr>
                      <a:r>
                        <a:rPr lang="en-US" sz="1200" u="none" strike="noStrike" dirty="0">
                          <a:effectLst/>
                        </a:rPr>
                        <a:t> AND</a:t>
                      </a:r>
                    </a:p>
                    <a:p>
                      <a:pPr marL="0" indent="0" algn="l" fontAlgn="t">
                        <a:spcAft>
                          <a:spcPts val="300"/>
                        </a:spcAft>
                        <a:buFont typeface="Arial" panose="020B0604020202020204" pitchFamily="34" charset="0"/>
                        <a:buNone/>
                      </a:pPr>
                      <a:r>
                        <a:rPr lang="en-US" sz="1200" u="none" strike="noStrike" dirty="0">
                          <a:effectLst/>
                        </a:rPr>
                        <a:t>Operated if refrigerant detector indicates refrigerant concentration exceeds the “trouble alarm” setpoint (must be set ≤ OEL) </a:t>
                      </a:r>
                      <a:endParaRPr lang="en-US" sz="1200" b="0" i="0" u="none" strike="noStrike" dirty="0">
                        <a:solidFill>
                          <a:srgbClr val="000000"/>
                        </a:solidFill>
                        <a:effectLst/>
                        <a:latin typeface="Times New Roman" panose="02020603050405020304" pitchFamily="18" charset="0"/>
                      </a:endParaRPr>
                    </a:p>
                  </a:txBody>
                  <a:tcPr marR="7620" marT="7620" marB="0"/>
                </a:tc>
                <a:tc>
                  <a:txBody>
                    <a:bodyPr/>
                    <a:lstStyle/>
                    <a:p>
                      <a:pPr marL="0" indent="0" algn="l" fontAlgn="t">
                        <a:spcAft>
                          <a:spcPts val="300"/>
                        </a:spcAft>
                        <a:buFont typeface="Arial" panose="020B0604020202020204" pitchFamily="34" charset="0"/>
                        <a:buNone/>
                      </a:pPr>
                      <a:r>
                        <a:rPr lang="en-US" sz="1200" u="none" strike="noStrike" dirty="0">
                          <a:effectLst/>
                        </a:rPr>
                        <a:t>Continuously, at the higher of the following airflow rates:</a:t>
                      </a:r>
                    </a:p>
                    <a:p>
                      <a:pPr marL="285750" indent="-285750" algn="l" fontAlgn="t">
                        <a:spcAft>
                          <a:spcPts val="300"/>
                        </a:spcAft>
                        <a:buFont typeface="Arial" panose="020B0604020202020204" pitchFamily="34" charset="0"/>
                        <a:buChar char="•"/>
                      </a:pPr>
                      <a:r>
                        <a:rPr lang="en-US" sz="1200" u="none" strike="noStrike" dirty="0">
                          <a:effectLst/>
                        </a:rPr>
                        <a:t>0.5 cfm/ft</a:t>
                      </a:r>
                      <a:r>
                        <a:rPr lang="en-US" sz="1200" u="none" strike="noStrike" baseline="30000" dirty="0">
                          <a:effectLst/>
                        </a:rPr>
                        <a:t>2 </a:t>
                      </a:r>
                      <a:r>
                        <a:rPr lang="en-US" sz="1200" u="none" strike="noStrike" dirty="0">
                          <a:effectLst/>
                        </a:rPr>
                        <a:t>(0.00254 m</a:t>
                      </a:r>
                      <a:r>
                        <a:rPr lang="en-US" sz="1200" u="none" strike="noStrike" baseline="30000" dirty="0">
                          <a:effectLst/>
                        </a:rPr>
                        <a:t>3</a:t>
                      </a:r>
                      <a:r>
                        <a:rPr lang="en-US" sz="1200" u="none" strike="noStrike" dirty="0">
                          <a:effectLst/>
                        </a:rPr>
                        <a:t>/s per m</a:t>
                      </a:r>
                      <a:r>
                        <a:rPr lang="en-US" sz="1200" u="none" strike="noStrike" baseline="30000" dirty="0">
                          <a:effectLst/>
                        </a:rPr>
                        <a:t>2</a:t>
                      </a:r>
                      <a:r>
                        <a:rPr lang="en-US" sz="1200" u="none" strike="noStrike" dirty="0">
                          <a:effectLst/>
                        </a:rPr>
                        <a:t>) of machinery room floor area, OR</a:t>
                      </a:r>
                    </a:p>
                    <a:p>
                      <a:pPr marL="285750" indent="-285750" algn="l" fontAlgn="t">
                        <a:spcAft>
                          <a:spcPts val="300"/>
                        </a:spcAft>
                        <a:buFont typeface="Arial" panose="020B0604020202020204" pitchFamily="34" charset="0"/>
                        <a:buChar char="•"/>
                      </a:pPr>
                      <a:r>
                        <a:rPr lang="en-US" sz="1200" u="none" strike="noStrike" dirty="0">
                          <a:effectLst/>
                        </a:rPr>
                        <a:t>20 cfm (0.00944 m</a:t>
                      </a:r>
                      <a:r>
                        <a:rPr lang="en-US" sz="1200" u="none" strike="noStrike" baseline="30000" dirty="0">
                          <a:effectLst/>
                        </a:rPr>
                        <a:t>3</a:t>
                      </a:r>
                      <a:r>
                        <a:rPr lang="en-US" sz="1200" u="none" strike="noStrike" dirty="0">
                          <a:effectLst/>
                        </a:rPr>
                        <a:t>/s) per person</a:t>
                      </a:r>
                      <a:endParaRPr lang="en-US" sz="1200" b="0" i="0" u="none" strike="noStrike" dirty="0">
                        <a:solidFill>
                          <a:srgbClr val="000000"/>
                        </a:solidFill>
                        <a:effectLst/>
                        <a:latin typeface="Times New Roman" panose="02020603050405020304" pitchFamily="18" charset="0"/>
                      </a:endParaRPr>
                    </a:p>
                  </a:txBody>
                  <a:tcPr marR="7620" marT="7620" marB="0"/>
                </a:tc>
                <a:extLst>
                  <a:ext uri="{0D108BD9-81ED-4DB2-BD59-A6C34878D82A}">
                    <a16:rowId xmlns:a16="http://schemas.microsoft.com/office/drawing/2014/main" val="914803631"/>
                  </a:ext>
                </a:extLst>
              </a:tr>
              <a:tr h="1147255">
                <a:tc>
                  <a:txBody>
                    <a:bodyPr/>
                    <a:lstStyle/>
                    <a:p>
                      <a:pPr marL="0" indent="0" algn="l" fontAlgn="ctr">
                        <a:spcAft>
                          <a:spcPts val="300"/>
                        </a:spcAft>
                        <a:buFont typeface="Arial" panose="020B0604020202020204" pitchFamily="34" charset="0"/>
                        <a:buNone/>
                      </a:pPr>
                      <a:r>
                        <a:rPr lang="en-US" sz="1200" u="none" strike="noStrike" dirty="0">
                          <a:effectLst/>
                        </a:rPr>
                        <a:t>Whenever machinery room is occupied</a:t>
                      </a:r>
                      <a:endParaRPr lang="en-US" sz="1200" b="0" i="0" u="none" strike="noStrike" dirty="0">
                        <a:solidFill>
                          <a:srgbClr val="000000"/>
                        </a:solidFill>
                        <a:effectLst/>
                        <a:latin typeface="Arial Black" panose="020B0A04020102020204" pitchFamily="34" charset="0"/>
                      </a:endParaRPr>
                    </a:p>
                  </a:txBody>
                  <a:tcPr marR="7620" marT="7620" marB="0" anchor="ctr"/>
                </a:tc>
                <a:tc>
                  <a:txBody>
                    <a:bodyPr/>
                    <a:lstStyle/>
                    <a:p>
                      <a:pPr marL="0" indent="0" algn="l" fontAlgn="t">
                        <a:spcAft>
                          <a:spcPts val="300"/>
                        </a:spcAft>
                        <a:buFont typeface="Arial" panose="020B0604020202020204" pitchFamily="34" charset="0"/>
                        <a:buNone/>
                      </a:pPr>
                      <a:r>
                        <a:rPr lang="en-US" sz="1200" u="none" strike="noStrike" dirty="0">
                          <a:effectLst/>
                        </a:rPr>
                        <a:t>Intermittently, at the airflow rate required to not exceed the higher of:</a:t>
                      </a:r>
                    </a:p>
                    <a:p>
                      <a:pPr marL="285750" indent="-285750" algn="l" fontAlgn="t">
                        <a:spcAft>
                          <a:spcPts val="300"/>
                        </a:spcAft>
                        <a:buFont typeface="Arial" panose="020B0604020202020204" pitchFamily="34" charset="0"/>
                        <a:buChar char="•"/>
                      </a:pPr>
                      <a:r>
                        <a:rPr lang="en-US" sz="1200" u="none" strike="noStrike" dirty="0">
                          <a:effectLst/>
                        </a:rPr>
                        <a:t>machinery room temperature 18°F (10°C) above the inlet air temperature, OR</a:t>
                      </a:r>
                    </a:p>
                    <a:p>
                      <a:pPr marL="285750" indent="-285750" algn="l" fontAlgn="t">
                        <a:spcAft>
                          <a:spcPts val="300"/>
                        </a:spcAft>
                        <a:buFont typeface="Arial" panose="020B0604020202020204" pitchFamily="34" charset="0"/>
                        <a:buChar char="•"/>
                      </a:pPr>
                      <a:r>
                        <a:rPr lang="en-US" sz="1200" u="none" strike="noStrike" dirty="0">
                          <a:effectLst/>
                        </a:rPr>
                        <a:t>machinery room temperature exceeding 122°F (50°C)</a:t>
                      </a:r>
                      <a:endParaRPr lang="en-US" sz="1200" b="0" i="0" u="none" strike="noStrike" dirty="0">
                        <a:solidFill>
                          <a:srgbClr val="000000"/>
                        </a:solidFill>
                        <a:effectLst/>
                        <a:latin typeface="Times New Roman" panose="02020603050405020304" pitchFamily="18" charset="0"/>
                      </a:endParaRPr>
                    </a:p>
                  </a:txBody>
                  <a:tcPr marR="7620" marT="7620" marB="0"/>
                </a:tc>
                <a:extLst>
                  <a:ext uri="{0D108BD9-81ED-4DB2-BD59-A6C34878D82A}">
                    <a16:rowId xmlns:a16="http://schemas.microsoft.com/office/drawing/2014/main" val="193438869"/>
                  </a:ext>
                </a:extLst>
              </a:tr>
            </a:tbl>
          </a:graphicData>
        </a:graphic>
      </p:graphicFrame>
      <p:graphicFrame>
        <p:nvGraphicFramePr>
          <p:cNvPr id="3" name="Table 3">
            <a:extLst>
              <a:ext uri="{FF2B5EF4-FFF2-40B4-BE49-F238E27FC236}">
                <a16:creationId xmlns:a16="http://schemas.microsoft.com/office/drawing/2014/main" id="{FA294189-7A33-431E-3670-59E8E23AB7ED}"/>
              </a:ext>
            </a:extLst>
          </p:cNvPr>
          <p:cNvGraphicFramePr>
            <a:graphicFrameLocks noGrp="1"/>
          </p:cNvGraphicFramePr>
          <p:nvPr>
            <p:extLst>
              <p:ext uri="{D42A27DB-BD31-4B8C-83A1-F6EECF244321}">
                <p14:modId xmlns:p14="http://schemas.microsoft.com/office/powerpoint/2010/main" val="4262204895"/>
              </p:ext>
            </p:extLst>
          </p:nvPr>
        </p:nvGraphicFramePr>
        <p:xfrm>
          <a:off x="325123" y="946920"/>
          <a:ext cx="8493750" cy="1115392"/>
        </p:xfrm>
        <a:graphic>
          <a:graphicData uri="http://schemas.openxmlformats.org/drawingml/2006/table">
            <a:tbl>
              <a:tblPr firstRow="1" bandRow="1">
                <a:tableStyleId>{5C22544A-7EE6-4342-B048-85BDC9FD1C3A}</a:tableStyleId>
              </a:tblPr>
              <a:tblGrid>
                <a:gridCol w="1415625">
                  <a:extLst>
                    <a:ext uri="{9D8B030D-6E8A-4147-A177-3AD203B41FA5}">
                      <a16:colId xmlns:a16="http://schemas.microsoft.com/office/drawing/2014/main" val="471030701"/>
                    </a:ext>
                  </a:extLst>
                </a:gridCol>
                <a:gridCol w="1415625">
                  <a:extLst>
                    <a:ext uri="{9D8B030D-6E8A-4147-A177-3AD203B41FA5}">
                      <a16:colId xmlns:a16="http://schemas.microsoft.com/office/drawing/2014/main" val="367280379"/>
                    </a:ext>
                  </a:extLst>
                </a:gridCol>
                <a:gridCol w="1415625">
                  <a:extLst>
                    <a:ext uri="{9D8B030D-6E8A-4147-A177-3AD203B41FA5}">
                      <a16:colId xmlns:a16="http://schemas.microsoft.com/office/drawing/2014/main" val="2371289009"/>
                    </a:ext>
                  </a:extLst>
                </a:gridCol>
                <a:gridCol w="1415625">
                  <a:extLst>
                    <a:ext uri="{9D8B030D-6E8A-4147-A177-3AD203B41FA5}">
                      <a16:colId xmlns:a16="http://schemas.microsoft.com/office/drawing/2014/main" val="2094269651"/>
                    </a:ext>
                  </a:extLst>
                </a:gridCol>
                <a:gridCol w="1415625">
                  <a:extLst>
                    <a:ext uri="{9D8B030D-6E8A-4147-A177-3AD203B41FA5}">
                      <a16:colId xmlns:a16="http://schemas.microsoft.com/office/drawing/2014/main" val="165429686"/>
                    </a:ext>
                  </a:extLst>
                </a:gridCol>
                <a:gridCol w="1415625">
                  <a:extLst>
                    <a:ext uri="{9D8B030D-6E8A-4147-A177-3AD203B41FA5}">
                      <a16:colId xmlns:a16="http://schemas.microsoft.com/office/drawing/2014/main" val="2288524322"/>
                    </a:ext>
                  </a:extLst>
                </a:gridCol>
              </a:tblGrid>
              <a:tr h="405734">
                <a:tc>
                  <a:txBody>
                    <a:bodyPr/>
                    <a:lstStyle/>
                    <a:p>
                      <a:pPr algn="ctr"/>
                      <a:r>
                        <a:rPr lang="en-US" sz="1200" dirty="0"/>
                        <a:t>Limit Value</a:t>
                      </a:r>
                    </a:p>
                  </a:txBody>
                  <a:tcPr/>
                </a:tc>
                <a:tc>
                  <a:txBody>
                    <a:bodyPr/>
                    <a:lstStyle/>
                    <a:p>
                      <a:pPr algn="ctr"/>
                      <a:r>
                        <a:rPr lang="en-US" sz="1200" dirty="0"/>
                        <a:t>Response Time (s)</a:t>
                      </a:r>
                    </a:p>
                  </a:txBody>
                  <a:tcPr/>
                </a:tc>
                <a:tc>
                  <a:txBody>
                    <a:bodyPr/>
                    <a:lstStyle/>
                    <a:p>
                      <a:pPr algn="ctr"/>
                      <a:r>
                        <a:rPr lang="en-US" sz="1200" dirty="0"/>
                        <a:t>Alarm Type</a:t>
                      </a:r>
                    </a:p>
                  </a:txBody>
                  <a:tcPr/>
                </a:tc>
                <a:tc>
                  <a:txBody>
                    <a:bodyPr/>
                    <a:lstStyle/>
                    <a:p>
                      <a:pPr algn="ctr"/>
                      <a:r>
                        <a:rPr lang="en-US" sz="1200" dirty="0"/>
                        <a:t>Alarm</a:t>
                      </a:r>
                    </a:p>
                    <a:p>
                      <a:pPr algn="ctr"/>
                      <a:r>
                        <a:rPr lang="en-US" sz="1200" dirty="0"/>
                        <a:t>Reset Type</a:t>
                      </a:r>
                    </a:p>
                  </a:txBody>
                  <a:tcPr/>
                </a:tc>
                <a:tc>
                  <a:txBody>
                    <a:bodyPr/>
                    <a:lstStyle/>
                    <a:p>
                      <a:pPr algn="ctr"/>
                      <a:r>
                        <a:rPr lang="en-US" sz="1200" dirty="0"/>
                        <a:t>Ventilation Level</a:t>
                      </a:r>
                    </a:p>
                  </a:txBody>
                  <a:tcPr/>
                </a:tc>
                <a:tc>
                  <a:txBody>
                    <a:bodyPr/>
                    <a:lstStyle/>
                    <a:p>
                      <a:pPr algn="ctr"/>
                      <a:r>
                        <a:rPr lang="en-US" sz="1200" dirty="0"/>
                        <a:t>Ventilation</a:t>
                      </a:r>
                    </a:p>
                    <a:p>
                      <a:pPr algn="ctr"/>
                      <a:r>
                        <a:rPr lang="en-US" sz="1200" dirty="0"/>
                        <a:t>Reset Type</a:t>
                      </a:r>
                    </a:p>
                  </a:txBody>
                  <a:tcPr/>
                </a:tc>
                <a:extLst>
                  <a:ext uri="{0D108BD9-81ED-4DB2-BD59-A6C34878D82A}">
                    <a16:rowId xmlns:a16="http://schemas.microsoft.com/office/drawing/2014/main" val="1590010885"/>
                  </a:ext>
                </a:extLst>
              </a:tr>
              <a:tr h="329096">
                <a:tc>
                  <a:txBody>
                    <a:bodyPr/>
                    <a:lstStyle/>
                    <a:p>
                      <a:r>
                        <a:rPr lang="en-US" sz="1200" dirty="0"/>
                        <a:t>Set point </a:t>
                      </a:r>
                      <a:r>
                        <a:rPr lang="en-US" sz="1200" u="none" strike="noStrike" dirty="0">
                          <a:effectLst/>
                        </a:rPr>
                        <a:t>≤ </a:t>
                      </a:r>
                      <a:r>
                        <a:rPr lang="en-US" sz="1200" dirty="0"/>
                        <a:t>OEL</a:t>
                      </a:r>
                    </a:p>
                  </a:txBody>
                  <a:tcPr/>
                </a:tc>
                <a:tc>
                  <a:txBody>
                    <a:bodyPr/>
                    <a:lstStyle/>
                    <a:p>
                      <a:r>
                        <a:rPr lang="en-US" sz="1200" u="none" strike="noStrike" dirty="0">
                          <a:effectLst/>
                        </a:rPr>
                        <a:t>≤ 300</a:t>
                      </a:r>
                      <a:endParaRPr lang="en-US" sz="1200" dirty="0"/>
                    </a:p>
                  </a:txBody>
                  <a:tcPr/>
                </a:tc>
                <a:tc>
                  <a:txBody>
                    <a:bodyPr/>
                    <a:lstStyle/>
                    <a:p>
                      <a:r>
                        <a:rPr lang="en-US" sz="1200" dirty="0"/>
                        <a:t>Trouble</a:t>
                      </a:r>
                    </a:p>
                  </a:txBody>
                  <a:tcPr/>
                </a:tc>
                <a:tc>
                  <a:txBody>
                    <a:bodyPr/>
                    <a:lstStyle/>
                    <a:p>
                      <a:r>
                        <a:rPr lang="en-US" sz="1200" dirty="0"/>
                        <a:t>Automatic</a:t>
                      </a:r>
                    </a:p>
                  </a:txBody>
                  <a:tcPr/>
                </a:tc>
                <a:tc>
                  <a:txBody>
                    <a:bodyPr/>
                    <a:lstStyle/>
                    <a:p>
                      <a:r>
                        <a:rPr lang="en-US" sz="1200" dirty="0"/>
                        <a:t>Level 1</a:t>
                      </a:r>
                    </a:p>
                  </a:txBody>
                  <a:tcPr/>
                </a:tc>
                <a:tc>
                  <a:txBody>
                    <a:bodyPr/>
                    <a:lstStyle/>
                    <a:p>
                      <a:r>
                        <a:rPr lang="en-US" sz="1200" dirty="0"/>
                        <a:t>Automatic</a:t>
                      </a:r>
                    </a:p>
                  </a:txBody>
                  <a:tcPr/>
                </a:tc>
                <a:extLst>
                  <a:ext uri="{0D108BD9-81ED-4DB2-BD59-A6C34878D82A}">
                    <a16:rowId xmlns:a16="http://schemas.microsoft.com/office/drawing/2014/main" val="2667856686"/>
                  </a:ext>
                </a:extLst>
              </a:tr>
              <a:tr h="329096">
                <a:tc>
                  <a:txBody>
                    <a:bodyPr/>
                    <a:lstStyle/>
                    <a:p>
                      <a:r>
                        <a:rPr lang="en-US" sz="1200" u="none" strike="noStrike" dirty="0">
                          <a:effectLst/>
                        </a:rPr>
                        <a:t>Set point ≤  RCL</a:t>
                      </a:r>
                      <a:endParaRPr lang="en-US" sz="1200" dirty="0"/>
                    </a:p>
                  </a:txBody>
                  <a:tcPr/>
                </a:tc>
                <a:tc>
                  <a:txBody>
                    <a:bodyPr/>
                    <a:lstStyle/>
                    <a:p>
                      <a:r>
                        <a:rPr lang="en-US" sz="1200" u="none" strike="noStrike" dirty="0">
                          <a:effectLst/>
                        </a:rPr>
                        <a:t>≤ 15</a:t>
                      </a:r>
                      <a:endParaRPr lang="en-US" sz="1200" dirty="0"/>
                    </a:p>
                  </a:txBody>
                  <a:tcPr/>
                </a:tc>
                <a:tc>
                  <a:txBody>
                    <a:bodyPr/>
                    <a:lstStyle/>
                    <a:p>
                      <a:r>
                        <a:rPr lang="en-US" sz="1200" dirty="0"/>
                        <a:t>Emergency</a:t>
                      </a:r>
                    </a:p>
                  </a:txBody>
                  <a:tcPr/>
                </a:tc>
                <a:tc>
                  <a:txBody>
                    <a:bodyPr/>
                    <a:lstStyle/>
                    <a:p>
                      <a:r>
                        <a:rPr lang="en-US" sz="1200" dirty="0"/>
                        <a:t>Manual</a:t>
                      </a:r>
                    </a:p>
                  </a:txBody>
                  <a:tcPr/>
                </a:tc>
                <a:tc>
                  <a:txBody>
                    <a:bodyPr/>
                    <a:lstStyle/>
                    <a:p>
                      <a:r>
                        <a:rPr lang="en-US" sz="1200" dirty="0"/>
                        <a:t>Level 2</a:t>
                      </a:r>
                    </a:p>
                  </a:txBody>
                  <a:tcPr/>
                </a:tc>
                <a:tc>
                  <a:txBody>
                    <a:bodyPr/>
                    <a:lstStyle/>
                    <a:p>
                      <a:r>
                        <a:rPr lang="en-US" sz="1200" dirty="0"/>
                        <a:t>Manual</a:t>
                      </a:r>
                    </a:p>
                  </a:txBody>
                  <a:tcPr/>
                </a:tc>
                <a:extLst>
                  <a:ext uri="{0D108BD9-81ED-4DB2-BD59-A6C34878D82A}">
                    <a16:rowId xmlns:a16="http://schemas.microsoft.com/office/drawing/2014/main" val="2717968736"/>
                  </a:ext>
                </a:extLst>
              </a:tr>
            </a:tbl>
          </a:graphicData>
        </a:graphic>
      </p:graphicFrame>
      <p:sp>
        <p:nvSpPr>
          <p:cNvPr id="4" name="Content Placeholder 5">
            <a:extLst>
              <a:ext uri="{FF2B5EF4-FFF2-40B4-BE49-F238E27FC236}">
                <a16:creationId xmlns:a16="http://schemas.microsoft.com/office/drawing/2014/main" id="{634FD7E4-0294-69F4-3E9A-B7A61DE7F2CB}"/>
              </a:ext>
            </a:extLst>
          </p:cNvPr>
          <p:cNvSpPr txBox="1">
            <a:spLocks/>
          </p:cNvSpPr>
          <p:nvPr/>
        </p:nvSpPr>
        <p:spPr>
          <a:xfrm>
            <a:off x="325123" y="619923"/>
            <a:ext cx="8699488"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Refrigerant Detector Set Points, Response Times, Alarms, and Ventilation Levels </a:t>
            </a:r>
          </a:p>
        </p:txBody>
      </p:sp>
    </p:spTree>
    <p:extLst>
      <p:ext uri="{BB962C8B-B14F-4D97-AF65-F5344CB8AC3E}">
        <p14:creationId xmlns:p14="http://schemas.microsoft.com/office/powerpoint/2010/main" val="39073198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dirty="0"/>
              <a:t>Machinery Room Ventilation Rates</a:t>
            </a:r>
          </a:p>
        </p:txBody>
      </p:sp>
      <p:sp>
        <p:nvSpPr>
          <p:cNvPr id="6" name="Content Placeholder 5">
            <a:extLst>
              <a:ext uri="{FF2B5EF4-FFF2-40B4-BE49-F238E27FC236}">
                <a16:creationId xmlns:a16="http://schemas.microsoft.com/office/drawing/2014/main" id="{E5F0D8DC-654E-72CC-BE70-A0BBEE4AA22A}"/>
              </a:ext>
            </a:extLst>
          </p:cNvPr>
          <p:cNvSpPr>
            <a:spLocks noGrp="1"/>
          </p:cNvSpPr>
          <p:nvPr>
            <p:ph sz="quarter" idx="10"/>
          </p:nvPr>
        </p:nvSpPr>
        <p:spPr>
          <a:xfrm>
            <a:off x="221884" y="495099"/>
            <a:ext cx="8699488" cy="314349"/>
          </a:xfrm>
        </p:spPr>
        <p:txBody>
          <a:bodyPr/>
          <a:lstStyle/>
          <a:p>
            <a:r>
              <a:rPr lang="en-US" dirty="0"/>
              <a:t>Level 2: Emergency (For A2Ls)</a:t>
            </a:r>
          </a:p>
        </p:txBody>
      </p:sp>
      <p:graphicFrame>
        <p:nvGraphicFramePr>
          <p:cNvPr id="8" name="Table 8">
            <a:extLst>
              <a:ext uri="{FF2B5EF4-FFF2-40B4-BE49-F238E27FC236}">
                <a16:creationId xmlns:a16="http://schemas.microsoft.com/office/drawing/2014/main" id="{2DE36F7D-D093-CEE9-5325-35D7FA4201B0}"/>
              </a:ext>
            </a:extLst>
          </p:cNvPr>
          <p:cNvGraphicFramePr>
            <a:graphicFrameLocks noGrp="1"/>
          </p:cNvGraphicFramePr>
          <p:nvPr>
            <p:extLst>
              <p:ext uri="{D42A27DB-BD31-4B8C-83A1-F6EECF244321}">
                <p14:modId xmlns:p14="http://schemas.microsoft.com/office/powerpoint/2010/main" val="2529001635"/>
              </p:ext>
            </p:extLst>
          </p:nvPr>
        </p:nvGraphicFramePr>
        <p:xfrm>
          <a:off x="256232" y="2528800"/>
          <a:ext cx="8645724" cy="2307590"/>
        </p:xfrm>
        <a:graphic>
          <a:graphicData uri="http://schemas.openxmlformats.org/drawingml/2006/table">
            <a:tbl>
              <a:tblPr firstRow="1" bandRow="1">
                <a:tableStyleId>{5C22544A-7EE6-4342-B048-85BDC9FD1C3A}</a:tableStyleId>
              </a:tblPr>
              <a:tblGrid>
                <a:gridCol w="1501051">
                  <a:extLst>
                    <a:ext uri="{9D8B030D-6E8A-4147-A177-3AD203B41FA5}">
                      <a16:colId xmlns:a16="http://schemas.microsoft.com/office/drawing/2014/main" val="3197286379"/>
                    </a:ext>
                  </a:extLst>
                </a:gridCol>
                <a:gridCol w="3345989">
                  <a:extLst>
                    <a:ext uri="{9D8B030D-6E8A-4147-A177-3AD203B41FA5}">
                      <a16:colId xmlns:a16="http://schemas.microsoft.com/office/drawing/2014/main" val="2154150909"/>
                    </a:ext>
                  </a:extLst>
                </a:gridCol>
                <a:gridCol w="3798684">
                  <a:extLst>
                    <a:ext uri="{9D8B030D-6E8A-4147-A177-3AD203B41FA5}">
                      <a16:colId xmlns:a16="http://schemas.microsoft.com/office/drawing/2014/main" val="3539198788"/>
                    </a:ext>
                  </a:extLst>
                </a:gridCol>
              </a:tblGrid>
              <a:tr h="370840">
                <a:tc>
                  <a:txBody>
                    <a:bodyPr/>
                    <a:lstStyle/>
                    <a:p>
                      <a:pPr algn="ctr"/>
                      <a:r>
                        <a:rPr lang="en-US" sz="1600" dirty="0"/>
                        <a:t>Refrigerant</a:t>
                      </a:r>
                    </a:p>
                  </a:txBody>
                  <a:tcPr/>
                </a:tc>
                <a:tc>
                  <a:txBody>
                    <a:bodyPr/>
                    <a:lstStyle/>
                    <a:p>
                      <a:pPr algn="ctr"/>
                      <a:r>
                        <a:rPr lang="en-US" sz="1600" dirty="0"/>
                        <a:t>R-515B (A1)</a:t>
                      </a:r>
                    </a:p>
                  </a:txBody>
                  <a:tcPr/>
                </a:tc>
                <a:tc>
                  <a:txBody>
                    <a:bodyPr/>
                    <a:lstStyle/>
                    <a:p>
                      <a:pPr algn="ctr"/>
                      <a:r>
                        <a:rPr lang="en-US" sz="1600" dirty="0"/>
                        <a:t>R-1234ze (A2L)</a:t>
                      </a:r>
                    </a:p>
                  </a:txBody>
                  <a:tcPr/>
                </a:tc>
                <a:extLst>
                  <a:ext uri="{0D108BD9-81ED-4DB2-BD59-A6C34878D82A}">
                    <a16:rowId xmlns:a16="http://schemas.microsoft.com/office/drawing/2014/main" val="3198347976"/>
                  </a:ext>
                </a:extLst>
              </a:tr>
              <a:tr h="45847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Charge / Pressure</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Largest Circuit Charge = 1000 </a:t>
                      </a:r>
                      <a:r>
                        <a:rPr lang="en-US" sz="1200" u="none" strike="noStrike" kern="1200" dirty="0" err="1">
                          <a:solidFill>
                            <a:schemeClr val="dk1"/>
                          </a:solidFill>
                          <a:effectLst/>
                          <a:latin typeface="+mn-lt"/>
                          <a:ea typeface="+mn-ea"/>
                          <a:cs typeface="+mn-cs"/>
                        </a:rPr>
                        <a:t>lb</a:t>
                      </a:r>
                      <a:endParaRPr lang="en-US" sz="1200" u="none" strike="noStrike" kern="1200" dirty="0">
                        <a:solidFill>
                          <a:schemeClr val="dk1"/>
                        </a:solidFill>
                        <a:effectLst/>
                        <a:latin typeface="+mn-lt"/>
                        <a:ea typeface="+mn-ea"/>
                        <a:cs typeface="+mn-cs"/>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Largest Circuit Charge = 1000 </a:t>
                      </a:r>
                      <a:r>
                        <a:rPr lang="en-US" sz="1200" u="none" strike="noStrike" kern="1200" dirty="0" err="1">
                          <a:solidFill>
                            <a:schemeClr val="dk1"/>
                          </a:solidFill>
                          <a:effectLst/>
                          <a:latin typeface="+mn-lt"/>
                          <a:ea typeface="+mn-ea"/>
                          <a:cs typeface="+mn-cs"/>
                        </a:rPr>
                        <a:t>lb</a:t>
                      </a: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Pressure = 14.7 + 185 </a:t>
                      </a:r>
                      <a:r>
                        <a:rPr lang="en-US" sz="1200" u="none" strike="noStrike" kern="1200" dirty="0" err="1">
                          <a:solidFill>
                            <a:schemeClr val="dk1"/>
                          </a:solidFill>
                          <a:effectLst/>
                          <a:latin typeface="+mn-lt"/>
                          <a:ea typeface="+mn-ea"/>
                          <a:cs typeface="+mn-cs"/>
                        </a:rPr>
                        <a:t>psig</a:t>
                      </a:r>
                      <a:r>
                        <a:rPr lang="en-US" sz="1200" u="none" strike="noStrike" kern="1200" dirty="0">
                          <a:solidFill>
                            <a:schemeClr val="dk1"/>
                          </a:solidFill>
                          <a:effectLst/>
                          <a:latin typeface="+mn-lt"/>
                          <a:ea typeface="+mn-ea"/>
                          <a:cs typeface="+mn-cs"/>
                        </a:rPr>
                        <a:t> = 199.7 psia</a:t>
                      </a:r>
                    </a:p>
                  </a:txBody>
                  <a:tcPr marL="7620" marR="7620" marT="7620" marB="0"/>
                </a:tc>
                <a:extLst>
                  <a:ext uri="{0D108BD9-81ED-4DB2-BD59-A6C34878D82A}">
                    <a16:rowId xmlns:a16="http://schemas.microsoft.com/office/drawing/2014/main" val="529134561"/>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Method</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dirty="0">
                        <a:effectLst/>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dirty="0">
                          <a:effectLst/>
                        </a:rPr>
                        <a:t>Section 8.9.8.1: CFM = </a:t>
                      </a:r>
                      <a:r>
                        <a:rPr lang="en-US" sz="1200" u="none" strike="noStrike" kern="1200" dirty="0">
                          <a:solidFill>
                            <a:schemeClr val="dk1"/>
                          </a:solidFill>
                          <a:effectLst/>
                          <a:latin typeface="+mn-lt"/>
                          <a:ea typeface="+mn-ea"/>
                          <a:cs typeface="+mn-cs"/>
                        </a:rPr>
                        <a:t>100 × G</a:t>
                      </a:r>
                      <a:r>
                        <a:rPr lang="en-US" sz="1200" u="none" strike="noStrike" kern="1200" baseline="30000" dirty="0">
                          <a:solidFill>
                            <a:schemeClr val="dk1"/>
                          </a:solidFill>
                          <a:effectLst/>
                          <a:latin typeface="+mn-lt"/>
                          <a:ea typeface="+mn-ea"/>
                          <a:cs typeface="+mn-cs"/>
                        </a:rPr>
                        <a:t>0.5 </a:t>
                      </a:r>
                      <a:endParaRPr lang="en-US" sz="1200" b="0" i="0" u="none" strike="noStrike" dirty="0">
                        <a:solidFill>
                          <a:srgbClr val="000000"/>
                        </a:solidFill>
                        <a:effectLst/>
                        <a:latin typeface="Times New Roman" panose="02020603050405020304" pitchFamily="18" charset="0"/>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dirty="0"/>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dirty="0"/>
                        <a:t>Section 8.11.11: </a:t>
                      </a:r>
                      <a:r>
                        <a:rPr lang="en-US" sz="1200" u="none" strike="noStrike" dirty="0">
                          <a:effectLst/>
                        </a:rPr>
                        <a:t>Table 8-3 or Figure 8-1</a:t>
                      </a:r>
                      <a:endParaRPr lang="en-US" sz="1200" b="0" i="0" u="none" strike="noStrike" dirty="0">
                        <a:solidFill>
                          <a:srgbClr val="000000"/>
                        </a:solidFill>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txBody>
                  <a:tcPr marL="7620" marR="7620" marT="7620" marB="0"/>
                </a:tc>
                <a:extLst>
                  <a:ext uri="{0D108BD9-81ED-4DB2-BD59-A6C34878D82A}">
                    <a16:rowId xmlns:a16="http://schemas.microsoft.com/office/drawing/2014/main" val="2050379869"/>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Example</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Q = 100 × G</a:t>
                      </a:r>
                      <a:r>
                        <a:rPr lang="en-US" sz="1200" u="none" strike="noStrike" kern="1200" baseline="30000" dirty="0">
                          <a:solidFill>
                            <a:schemeClr val="dk1"/>
                          </a:solidFill>
                          <a:effectLst/>
                          <a:latin typeface="+mn-lt"/>
                          <a:ea typeface="+mn-ea"/>
                          <a:cs typeface="+mn-cs"/>
                        </a:rPr>
                        <a:t>0.5 = 100 </a:t>
                      </a:r>
                      <a:r>
                        <a:rPr lang="en-US" sz="1200" u="none" strike="noStrike" kern="1200" baseline="0" dirty="0">
                          <a:solidFill>
                            <a:schemeClr val="dk1"/>
                          </a:solidFill>
                          <a:effectLst/>
                          <a:latin typeface="+mn-lt"/>
                          <a:ea typeface="+mn-ea"/>
                          <a:cs typeface="+mn-cs"/>
                        </a:rPr>
                        <a:t>= 100 </a:t>
                      </a:r>
                      <a:r>
                        <a:rPr lang="en-US" sz="1200" u="none" strike="noStrike" kern="1200" dirty="0">
                          <a:solidFill>
                            <a:schemeClr val="dk1"/>
                          </a:solidFill>
                          <a:effectLst/>
                          <a:latin typeface="+mn-lt"/>
                          <a:ea typeface="+mn-ea"/>
                          <a:cs typeface="+mn-cs"/>
                        </a:rPr>
                        <a:t>× 1000</a:t>
                      </a:r>
                      <a:r>
                        <a:rPr lang="en-US" sz="1200" u="none" strike="noStrike" kern="1200" baseline="30000" dirty="0">
                          <a:solidFill>
                            <a:schemeClr val="dk1"/>
                          </a:solidFill>
                          <a:effectLst/>
                          <a:latin typeface="+mn-lt"/>
                          <a:ea typeface="+mn-ea"/>
                          <a:cs typeface="+mn-cs"/>
                        </a:rPr>
                        <a:t>0.5</a:t>
                      </a:r>
                      <a:r>
                        <a:rPr lang="en-US" sz="1200" u="none" strike="noStrike" kern="1200" baseline="0" dirty="0">
                          <a:solidFill>
                            <a:schemeClr val="dk1"/>
                          </a:solidFill>
                          <a:effectLst/>
                          <a:latin typeface="+mn-lt"/>
                          <a:ea typeface="+mn-ea"/>
                          <a:cs typeface="+mn-cs"/>
                        </a:rPr>
                        <a:t>= 3,162 cfm</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b="1" u="none" strike="noStrike" kern="1200" baseline="0" dirty="0">
                          <a:solidFill>
                            <a:schemeClr val="dk1"/>
                          </a:solidFill>
                          <a:effectLst/>
                          <a:latin typeface="+mn-lt"/>
                          <a:ea typeface="+mn-ea"/>
                          <a:cs typeface="+mn-cs"/>
                        </a:rPr>
                        <a:t>Q = 3,200 cfm</a:t>
                      </a: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G’ = 21200 </a:t>
                      </a:r>
                      <a:r>
                        <a:rPr lang="en-US" sz="1200" u="none" strike="noStrike" kern="1200" dirty="0">
                          <a:solidFill>
                            <a:schemeClr val="dk1"/>
                          </a:solidFill>
                          <a:effectLst/>
                          <a:latin typeface="+mn-lt"/>
                          <a:ea typeface="+mn-ea"/>
                          <a:cs typeface="+mn-cs"/>
                        </a:rPr>
                        <a:t>×</a:t>
                      </a:r>
                      <a:r>
                        <a:rPr lang="en-US" sz="1200" u="none" strike="noStrike" kern="1200" baseline="0" dirty="0">
                          <a:solidFill>
                            <a:schemeClr val="dk1"/>
                          </a:solidFill>
                          <a:effectLst/>
                          <a:latin typeface="+mn-lt"/>
                          <a:ea typeface="+mn-ea"/>
                          <a:cs typeface="+mn-cs"/>
                        </a:rPr>
                        <a:t> p</a:t>
                      </a:r>
                      <a:r>
                        <a:rPr lang="en-US" sz="1200" u="none" strike="noStrike" kern="1200" baseline="30000" dirty="0">
                          <a:solidFill>
                            <a:schemeClr val="dk1"/>
                          </a:solidFill>
                          <a:effectLst/>
                          <a:latin typeface="+mn-lt"/>
                          <a:ea typeface="+mn-ea"/>
                          <a:cs typeface="+mn-cs"/>
                        </a:rPr>
                        <a:t>-0.72</a:t>
                      </a:r>
                      <a:r>
                        <a:rPr lang="en-US" sz="1200" u="none" strike="noStrike" kern="1200" baseline="0" dirty="0">
                          <a:solidFill>
                            <a:schemeClr val="dk1"/>
                          </a:solidFill>
                          <a:effectLst/>
                          <a:latin typeface="+mn-lt"/>
                          <a:ea typeface="+mn-ea"/>
                          <a:cs typeface="+mn-cs"/>
                        </a:rPr>
                        <a:t> = 21200 </a:t>
                      </a:r>
                      <a:r>
                        <a:rPr lang="en-US" sz="1200" u="none" strike="noStrike" kern="1200" dirty="0">
                          <a:solidFill>
                            <a:schemeClr val="dk1"/>
                          </a:solidFill>
                          <a:effectLst/>
                          <a:latin typeface="+mn-lt"/>
                          <a:ea typeface="+mn-ea"/>
                          <a:cs typeface="+mn-cs"/>
                        </a:rPr>
                        <a:t>×</a:t>
                      </a:r>
                      <a:r>
                        <a:rPr lang="en-US" sz="1200" u="none" strike="noStrike" kern="1200" baseline="0" dirty="0">
                          <a:solidFill>
                            <a:schemeClr val="dk1"/>
                          </a:solidFill>
                          <a:effectLst/>
                          <a:latin typeface="+mn-lt"/>
                          <a:ea typeface="+mn-ea"/>
                          <a:cs typeface="+mn-cs"/>
                        </a:rPr>
                        <a:t> 199.7</a:t>
                      </a:r>
                      <a:r>
                        <a:rPr lang="en-US" sz="1200" u="none" strike="noStrike" kern="1200" baseline="30000" dirty="0">
                          <a:solidFill>
                            <a:schemeClr val="dk1"/>
                          </a:solidFill>
                          <a:effectLst/>
                          <a:latin typeface="+mn-lt"/>
                          <a:ea typeface="+mn-ea"/>
                          <a:cs typeface="+mn-cs"/>
                        </a:rPr>
                        <a:t>-0.72</a:t>
                      </a:r>
                      <a:r>
                        <a:rPr lang="en-US" sz="1200" u="none" strike="noStrike" kern="1200" baseline="0" dirty="0">
                          <a:solidFill>
                            <a:schemeClr val="dk1"/>
                          </a:solidFill>
                          <a:effectLst/>
                          <a:latin typeface="+mn-lt"/>
                          <a:ea typeface="+mn-ea"/>
                          <a:cs typeface="+mn-cs"/>
                        </a:rPr>
                        <a:t> = 467.8 </a:t>
                      </a:r>
                      <a:r>
                        <a:rPr lang="en-US" sz="1200" u="none" strike="noStrike" kern="1200" baseline="0" dirty="0" err="1">
                          <a:solidFill>
                            <a:schemeClr val="dk1"/>
                          </a:solidFill>
                          <a:effectLst/>
                          <a:latin typeface="+mn-lt"/>
                          <a:ea typeface="+mn-ea"/>
                          <a:cs typeface="+mn-cs"/>
                        </a:rPr>
                        <a:t>lb</a:t>
                      </a:r>
                      <a:endParaRPr lang="en-US" sz="1200" u="none" strike="noStrike" kern="1200" baseline="300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Q’ = 646 × p</a:t>
                      </a:r>
                      <a:r>
                        <a:rPr lang="en-US" sz="1200" u="none" strike="noStrike" kern="1200" baseline="30000" dirty="0">
                          <a:solidFill>
                            <a:schemeClr val="dk1"/>
                          </a:solidFill>
                          <a:effectLst/>
                          <a:latin typeface="+mn-lt"/>
                          <a:ea typeface="+mn-ea"/>
                          <a:cs typeface="+mn-cs"/>
                        </a:rPr>
                        <a:t>0.62</a:t>
                      </a:r>
                      <a:r>
                        <a:rPr lang="en-US" sz="1200" u="none" strike="noStrike" kern="1200" dirty="0">
                          <a:solidFill>
                            <a:schemeClr val="dk1"/>
                          </a:solidFill>
                          <a:effectLst/>
                          <a:latin typeface="+mn-lt"/>
                          <a:ea typeface="+mn-ea"/>
                          <a:cs typeface="+mn-cs"/>
                        </a:rPr>
                        <a:t> = 646 × 199.7</a:t>
                      </a:r>
                      <a:r>
                        <a:rPr lang="en-US" sz="1200" u="none" strike="noStrike" kern="1200" baseline="30000" dirty="0">
                          <a:solidFill>
                            <a:schemeClr val="dk1"/>
                          </a:solidFill>
                          <a:effectLst/>
                          <a:latin typeface="+mn-lt"/>
                          <a:ea typeface="+mn-ea"/>
                          <a:cs typeface="+mn-cs"/>
                        </a:rPr>
                        <a:t>0.62</a:t>
                      </a:r>
                      <a:r>
                        <a:rPr lang="en-US" sz="1200" u="none" strike="noStrike" kern="1200" dirty="0">
                          <a:solidFill>
                            <a:schemeClr val="dk1"/>
                          </a:solidFill>
                          <a:effectLst/>
                          <a:latin typeface="+mn-lt"/>
                          <a:ea typeface="+mn-ea"/>
                          <a:cs typeface="+mn-cs"/>
                        </a:rPr>
                        <a:t>  = 17,240 cfm</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G &gt; G’, therefore Q &gt;= Q’</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b="1" u="none" strike="noStrike" kern="1200" dirty="0">
                          <a:solidFill>
                            <a:schemeClr val="dk1"/>
                          </a:solidFill>
                          <a:effectLst/>
                          <a:latin typeface="+mn-lt"/>
                          <a:ea typeface="+mn-ea"/>
                          <a:cs typeface="+mn-cs"/>
                        </a:rPr>
                        <a:t>Q = 18,000 cfm</a:t>
                      </a:r>
                    </a:p>
                  </a:txBody>
                  <a:tcPr marL="7620" marR="7620" marT="7620" marB="0"/>
                </a:tc>
                <a:extLst>
                  <a:ext uri="{0D108BD9-81ED-4DB2-BD59-A6C34878D82A}">
                    <a16:rowId xmlns:a16="http://schemas.microsoft.com/office/drawing/2014/main" val="1355504048"/>
                  </a:ext>
                </a:extLst>
              </a:tr>
            </a:tbl>
          </a:graphicData>
        </a:graphic>
      </p:graphicFrame>
      <p:sp>
        <p:nvSpPr>
          <p:cNvPr id="9" name="Content Placeholder 5">
            <a:extLst>
              <a:ext uri="{FF2B5EF4-FFF2-40B4-BE49-F238E27FC236}">
                <a16:creationId xmlns:a16="http://schemas.microsoft.com/office/drawing/2014/main" id="{7C0C1487-65C7-669D-083E-1BCEED393446}"/>
              </a:ext>
            </a:extLst>
          </p:cNvPr>
          <p:cNvSpPr txBox="1">
            <a:spLocks/>
          </p:cNvSpPr>
          <p:nvPr/>
        </p:nvSpPr>
        <p:spPr>
          <a:xfrm>
            <a:off x="228585" y="2224491"/>
            <a:ext cx="8699488"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Sample Calculation</a:t>
            </a:r>
          </a:p>
        </p:txBody>
      </p:sp>
      <p:sp>
        <p:nvSpPr>
          <p:cNvPr id="10" name="TextBox 9">
            <a:extLst>
              <a:ext uri="{FF2B5EF4-FFF2-40B4-BE49-F238E27FC236}">
                <a16:creationId xmlns:a16="http://schemas.microsoft.com/office/drawing/2014/main" id="{6461BDEE-D67B-D6A2-B8D2-BB62B757244E}"/>
              </a:ext>
            </a:extLst>
          </p:cNvPr>
          <p:cNvSpPr txBox="1"/>
          <p:nvPr/>
        </p:nvSpPr>
        <p:spPr>
          <a:xfrm>
            <a:off x="4676240" y="2161487"/>
            <a:ext cx="3610284" cy="246221"/>
          </a:xfrm>
          <a:prstGeom prst="rect">
            <a:avLst/>
          </a:prstGeom>
          <a:noFill/>
        </p:spPr>
        <p:txBody>
          <a:bodyPr wrap="none" rtlCol="0">
            <a:spAutoFit/>
          </a:bodyPr>
          <a:lstStyle/>
          <a:p>
            <a:r>
              <a:rPr lang="en-US" sz="1000" dirty="0"/>
              <a:t>*Note: See section ASHRAE Standard 15-2022, section 8.11</a:t>
            </a:r>
          </a:p>
        </p:txBody>
      </p:sp>
      <p:sp>
        <p:nvSpPr>
          <p:cNvPr id="3" name="Content Placeholder 7">
            <a:extLst>
              <a:ext uri="{FF2B5EF4-FFF2-40B4-BE49-F238E27FC236}">
                <a16:creationId xmlns:a16="http://schemas.microsoft.com/office/drawing/2014/main" id="{CAB8E5AC-03C0-A94E-D634-EA42B8A2CC26}"/>
              </a:ext>
            </a:extLst>
          </p:cNvPr>
          <p:cNvSpPr>
            <a:spLocks noGrp="1"/>
          </p:cNvSpPr>
          <p:nvPr>
            <p:ph sz="quarter" idx="18"/>
          </p:nvPr>
        </p:nvSpPr>
        <p:spPr>
          <a:xfrm>
            <a:off x="215928" y="809448"/>
            <a:ext cx="4460312" cy="957007"/>
          </a:xfrm>
        </p:spPr>
        <p:txBody>
          <a:bodyPr/>
          <a:lstStyle/>
          <a:p>
            <a:r>
              <a:rPr lang="en-US" sz="1200" dirty="0"/>
              <a:t>Based on largest refrigerant charge &amp; unit design pressure</a:t>
            </a:r>
          </a:p>
          <a:p>
            <a:r>
              <a:rPr lang="en-US" sz="1200" dirty="0"/>
              <a:t>Cannot be less than the Level 1 rate</a:t>
            </a:r>
          </a:p>
          <a:p>
            <a:r>
              <a:rPr lang="en-US" sz="1200" dirty="0"/>
              <a:t>A2Ls have more lenient mechanical room design requirements than class 2 or 3 refrigerants but may have higher ventilation rates during a Level 2 leak event</a:t>
            </a:r>
          </a:p>
          <a:p>
            <a:r>
              <a:rPr lang="en-US" sz="1200" dirty="0"/>
              <a:t>Round </a:t>
            </a:r>
            <a:r>
              <a:rPr lang="en-US" sz="1200" b="1" dirty="0"/>
              <a:t>up</a:t>
            </a:r>
            <a:r>
              <a:rPr lang="en-US" sz="1200" dirty="0"/>
              <a:t> Q to 2 significant digits</a:t>
            </a:r>
          </a:p>
          <a:p>
            <a:endParaRPr lang="en-US" sz="1200" dirty="0"/>
          </a:p>
        </p:txBody>
      </p:sp>
      <p:graphicFrame>
        <p:nvGraphicFramePr>
          <p:cNvPr id="14" name="Table 13">
            <a:extLst>
              <a:ext uri="{FF2B5EF4-FFF2-40B4-BE49-F238E27FC236}">
                <a16:creationId xmlns:a16="http://schemas.microsoft.com/office/drawing/2014/main" id="{BC93E0AD-1B79-8C7A-AD69-AF3D6982B79F}"/>
              </a:ext>
            </a:extLst>
          </p:cNvPr>
          <p:cNvGraphicFramePr>
            <a:graphicFrameLocks noGrp="1"/>
          </p:cNvGraphicFramePr>
          <p:nvPr>
            <p:extLst>
              <p:ext uri="{D42A27DB-BD31-4B8C-83A1-F6EECF244321}">
                <p14:modId xmlns:p14="http://schemas.microsoft.com/office/powerpoint/2010/main" val="449339994"/>
              </p:ext>
            </p:extLst>
          </p:nvPr>
        </p:nvGraphicFramePr>
        <p:xfrm>
          <a:off x="4676241" y="626251"/>
          <a:ext cx="4225716" cy="1535236"/>
        </p:xfrm>
        <a:graphic>
          <a:graphicData uri="http://schemas.openxmlformats.org/drawingml/2006/table">
            <a:tbl>
              <a:tblPr firstRow="1" bandRow="1">
                <a:tableStyleId>{5C22544A-7EE6-4342-B048-85BDC9FD1C3A}</a:tableStyleId>
              </a:tblPr>
              <a:tblGrid>
                <a:gridCol w="1815932">
                  <a:extLst>
                    <a:ext uri="{9D8B030D-6E8A-4147-A177-3AD203B41FA5}">
                      <a16:colId xmlns:a16="http://schemas.microsoft.com/office/drawing/2014/main" val="1079434866"/>
                    </a:ext>
                  </a:extLst>
                </a:gridCol>
                <a:gridCol w="2409784">
                  <a:extLst>
                    <a:ext uri="{9D8B030D-6E8A-4147-A177-3AD203B41FA5}">
                      <a16:colId xmlns:a16="http://schemas.microsoft.com/office/drawing/2014/main" val="3437866809"/>
                    </a:ext>
                  </a:extLst>
                </a:gridCol>
              </a:tblGrid>
              <a:tr h="383809">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bg1"/>
                          </a:solidFill>
                          <a:effectLst/>
                        </a:rPr>
                        <a:t>Refrigerant Charge, G</a:t>
                      </a:r>
                      <a:endParaRPr lang="en-US" sz="1100" u="none" strike="noStrike" kern="1200" dirty="0">
                        <a:solidFill>
                          <a:schemeClr val="bg1"/>
                        </a:solidFill>
                        <a:effectLst/>
                        <a:latin typeface="+mn-lt"/>
                        <a:ea typeface="+mn-ea"/>
                        <a:cs typeface="+mn-cs"/>
                      </a:endParaRPr>
                    </a:p>
                  </a:txBody>
                  <a:tcPr marL="7620" marR="7620" marT="762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bg1"/>
                          </a:solidFill>
                          <a:effectLst/>
                        </a:rPr>
                        <a:t>Level 2 Ventilation Rate, Q</a:t>
                      </a:r>
                      <a:endParaRPr lang="en-US" sz="1100" u="none" strike="noStrike" kern="1200" baseline="-25000" dirty="0">
                        <a:solidFill>
                          <a:schemeClr val="bg1"/>
                        </a:solidFill>
                        <a:effectLst/>
                        <a:latin typeface="+mn-lt"/>
                        <a:ea typeface="+mn-ea"/>
                        <a:cs typeface="+mn-cs"/>
                      </a:endParaRPr>
                    </a:p>
                  </a:txBody>
                  <a:tcPr marL="7620" marR="7620" marT="7620" marB="0" anchor="ctr"/>
                </a:tc>
                <a:extLst>
                  <a:ext uri="{0D108BD9-81ED-4DB2-BD59-A6C34878D82A}">
                    <a16:rowId xmlns:a16="http://schemas.microsoft.com/office/drawing/2014/main" val="1953186434"/>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G &lt; 0.1 ×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Q &gt;= Q' × 0.102</a:t>
                      </a:r>
                    </a:p>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And Q &gt;= Q</a:t>
                      </a:r>
                      <a:r>
                        <a:rPr lang="en-US" sz="1100" u="none" strike="noStrike" kern="1200" baseline="-25000" dirty="0">
                          <a:solidFill>
                            <a:schemeClr val="dk1"/>
                          </a:solidFill>
                          <a:effectLst/>
                        </a:rPr>
                        <a:t>1</a:t>
                      </a:r>
                      <a:endParaRPr lang="en-US" sz="1100" u="none" strike="noStrike" kern="1200" baseline="-250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1877806923"/>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0.1 × G' &lt;= G &lt;=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Q &gt;= Q' × [1 + 0.39 × ln (G/G’)]</a:t>
                      </a:r>
                    </a:p>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And Q &gt;= Q</a:t>
                      </a:r>
                      <a:r>
                        <a:rPr lang="en-US" sz="1100" u="none" strike="noStrike" kern="1200" baseline="-25000" dirty="0">
                          <a:solidFill>
                            <a:schemeClr val="dk1"/>
                          </a:solidFill>
                          <a:effectLst/>
                        </a:rPr>
                        <a:t>1</a:t>
                      </a:r>
                      <a:endParaRPr lang="en-US" sz="1100" u="none" strike="noStrike" kern="1200" baseline="-250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41602211"/>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G &gt;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baseline="0" dirty="0">
                          <a:solidFill>
                            <a:schemeClr val="dk1"/>
                          </a:solidFill>
                          <a:effectLst/>
                        </a:rPr>
                        <a:t> Q &gt;= Q’</a:t>
                      </a:r>
                      <a:endParaRPr lang="en-US" sz="1100" u="none" strike="noStrike" kern="1200" baseline="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1393245494"/>
                  </a:ext>
                </a:extLst>
              </a:tr>
            </a:tbl>
          </a:graphicData>
        </a:graphic>
      </p:graphicFrame>
    </p:spTree>
    <p:extLst>
      <p:ext uri="{BB962C8B-B14F-4D97-AF65-F5344CB8AC3E}">
        <p14:creationId xmlns:p14="http://schemas.microsoft.com/office/powerpoint/2010/main" val="3452871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dirty="0"/>
              <a:t>Machinery Room Ventilation Rates</a:t>
            </a:r>
          </a:p>
        </p:txBody>
      </p:sp>
      <p:sp>
        <p:nvSpPr>
          <p:cNvPr id="6" name="Content Placeholder 5">
            <a:extLst>
              <a:ext uri="{FF2B5EF4-FFF2-40B4-BE49-F238E27FC236}">
                <a16:creationId xmlns:a16="http://schemas.microsoft.com/office/drawing/2014/main" id="{E5F0D8DC-654E-72CC-BE70-A0BBEE4AA22A}"/>
              </a:ext>
            </a:extLst>
          </p:cNvPr>
          <p:cNvSpPr>
            <a:spLocks noGrp="1"/>
          </p:cNvSpPr>
          <p:nvPr>
            <p:ph sz="quarter" idx="10"/>
          </p:nvPr>
        </p:nvSpPr>
        <p:spPr>
          <a:xfrm>
            <a:off x="221884" y="495099"/>
            <a:ext cx="8699488" cy="314349"/>
          </a:xfrm>
        </p:spPr>
        <p:txBody>
          <a:bodyPr/>
          <a:lstStyle/>
          <a:p>
            <a:r>
              <a:rPr lang="en-US" dirty="0"/>
              <a:t>Level 2: Emergency (For A2Ls)</a:t>
            </a:r>
          </a:p>
        </p:txBody>
      </p:sp>
      <p:graphicFrame>
        <p:nvGraphicFramePr>
          <p:cNvPr id="8" name="Table 8">
            <a:extLst>
              <a:ext uri="{FF2B5EF4-FFF2-40B4-BE49-F238E27FC236}">
                <a16:creationId xmlns:a16="http://schemas.microsoft.com/office/drawing/2014/main" id="{2DE36F7D-D093-CEE9-5325-35D7FA4201B0}"/>
              </a:ext>
            </a:extLst>
          </p:cNvPr>
          <p:cNvGraphicFramePr>
            <a:graphicFrameLocks noGrp="1"/>
          </p:cNvGraphicFramePr>
          <p:nvPr/>
        </p:nvGraphicFramePr>
        <p:xfrm>
          <a:off x="256232" y="2528800"/>
          <a:ext cx="8645724" cy="2307590"/>
        </p:xfrm>
        <a:graphic>
          <a:graphicData uri="http://schemas.openxmlformats.org/drawingml/2006/table">
            <a:tbl>
              <a:tblPr firstRow="1" bandRow="1">
                <a:tableStyleId>{5C22544A-7EE6-4342-B048-85BDC9FD1C3A}</a:tableStyleId>
              </a:tblPr>
              <a:tblGrid>
                <a:gridCol w="1501051">
                  <a:extLst>
                    <a:ext uri="{9D8B030D-6E8A-4147-A177-3AD203B41FA5}">
                      <a16:colId xmlns:a16="http://schemas.microsoft.com/office/drawing/2014/main" val="3197286379"/>
                    </a:ext>
                  </a:extLst>
                </a:gridCol>
                <a:gridCol w="3345989">
                  <a:extLst>
                    <a:ext uri="{9D8B030D-6E8A-4147-A177-3AD203B41FA5}">
                      <a16:colId xmlns:a16="http://schemas.microsoft.com/office/drawing/2014/main" val="2154150909"/>
                    </a:ext>
                  </a:extLst>
                </a:gridCol>
                <a:gridCol w="3798684">
                  <a:extLst>
                    <a:ext uri="{9D8B030D-6E8A-4147-A177-3AD203B41FA5}">
                      <a16:colId xmlns:a16="http://schemas.microsoft.com/office/drawing/2014/main" val="3539198788"/>
                    </a:ext>
                  </a:extLst>
                </a:gridCol>
              </a:tblGrid>
              <a:tr h="370840">
                <a:tc>
                  <a:txBody>
                    <a:bodyPr/>
                    <a:lstStyle/>
                    <a:p>
                      <a:pPr algn="ctr"/>
                      <a:r>
                        <a:rPr lang="en-US" sz="1600" dirty="0"/>
                        <a:t>Refrigerant</a:t>
                      </a:r>
                    </a:p>
                  </a:txBody>
                  <a:tcPr/>
                </a:tc>
                <a:tc>
                  <a:txBody>
                    <a:bodyPr/>
                    <a:lstStyle/>
                    <a:p>
                      <a:pPr algn="ctr"/>
                      <a:r>
                        <a:rPr lang="en-US" sz="1600" dirty="0"/>
                        <a:t>R-515B (A1)</a:t>
                      </a:r>
                    </a:p>
                  </a:txBody>
                  <a:tcPr/>
                </a:tc>
                <a:tc>
                  <a:txBody>
                    <a:bodyPr/>
                    <a:lstStyle/>
                    <a:p>
                      <a:pPr algn="ctr"/>
                      <a:r>
                        <a:rPr lang="en-US" sz="1600" dirty="0"/>
                        <a:t>R-1234ze (A2L)</a:t>
                      </a:r>
                    </a:p>
                  </a:txBody>
                  <a:tcPr/>
                </a:tc>
                <a:extLst>
                  <a:ext uri="{0D108BD9-81ED-4DB2-BD59-A6C34878D82A}">
                    <a16:rowId xmlns:a16="http://schemas.microsoft.com/office/drawing/2014/main" val="3198347976"/>
                  </a:ext>
                </a:extLst>
              </a:tr>
              <a:tr h="45847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Charge / Pressure</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Largest Circuit Charge = 1000 </a:t>
                      </a:r>
                      <a:r>
                        <a:rPr lang="en-US" sz="1200" u="none" strike="noStrike" kern="1200" dirty="0" err="1">
                          <a:solidFill>
                            <a:schemeClr val="dk1"/>
                          </a:solidFill>
                          <a:effectLst/>
                          <a:latin typeface="+mn-lt"/>
                          <a:ea typeface="+mn-ea"/>
                          <a:cs typeface="+mn-cs"/>
                        </a:rPr>
                        <a:t>lb</a:t>
                      </a:r>
                      <a:endParaRPr lang="en-US" sz="1200" u="none" strike="noStrike" kern="1200" dirty="0">
                        <a:solidFill>
                          <a:schemeClr val="dk1"/>
                        </a:solidFill>
                        <a:effectLst/>
                        <a:latin typeface="+mn-lt"/>
                        <a:ea typeface="+mn-ea"/>
                        <a:cs typeface="+mn-cs"/>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Largest Circuit Charge = 1000 </a:t>
                      </a:r>
                      <a:r>
                        <a:rPr lang="en-US" sz="1200" u="none" strike="noStrike" kern="1200" dirty="0" err="1">
                          <a:solidFill>
                            <a:schemeClr val="dk1"/>
                          </a:solidFill>
                          <a:effectLst/>
                          <a:latin typeface="+mn-lt"/>
                          <a:ea typeface="+mn-ea"/>
                          <a:cs typeface="+mn-cs"/>
                        </a:rPr>
                        <a:t>lb</a:t>
                      </a: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Pressure = 14.7 + 185 </a:t>
                      </a:r>
                      <a:r>
                        <a:rPr lang="en-US" sz="1200" u="none" strike="noStrike" kern="1200" dirty="0" err="1">
                          <a:solidFill>
                            <a:schemeClr val="dk1"/>
                          </a:solidFill>
                          <a:effectLst/>
                          <a:latin typeface="+mn-lt"/>
                          <a:ea typeface="+mn-ea"/>
                          <a:cs typeface="+mn-cs"/>
                        </a:rPr>
                        <a:t>psig</a:t>
                      </a:r>
                      <a:r>
                        <a:rPr lang="en-US" sz="1200" u="none" strike="noStrike" kern="1200" dirty="0">
                          <a:solidFill>
                            <a:schemeClr val="dk1"/>
                          </a:solidFill>
                          <a:effectLst/>
                          <a:latin typeface="+mn-lt"/>
                          <a:ea typeface="+mn-ea"/>
                          <a:cs typeface="+mn-cs"/>
                        </a:rPr>
                        <a:t> = 199.7 psia</a:t>
                      </a:r>
                    </a:p>
                  </a:txBody>
                  <a:tcPr marL="7620" marR="7620" marT="7620" marB="0"/>
                </a:tc>
                <a:extLst>
                  <a:ext uri="{0D108BD9-81ED-4DB2-BD59-A6C34878D82A}">
                    <a16:rowId xmlns:a16="http://schemas.microsoft.com/office/drawing/2014/main" val="529134561"/>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Method</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dirty="0">
                        <a:effectLst/>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dirty="0">
                          <a:effectLst/>
                        </a:rPr>
                        <a:t>Section 8.9.8.1: CFM = </a:t>
                      </a:r>
                      <a:r>
                        <a:rPr lang="en-US" sz="1200" u="none" strike="noStrike" kern="1200" dirty="0">
                          <a:solidFill>
                            <a:schemeClr val="dk1"/>
                          </a:solidFill>
                          <a:effectLst/>
                          <a:latin typeface="+mn-lt"/>
                          <a:ea typeface="+mn-ea"/>
                          <a:cs typeface="+mn-cs"/>
                        </a:rPr>
                        <a:t>100 × G</a:t>
                      </a:r>
                      <a:r>
                        <a:rPr lang="en-US" sz="1200" u="none" strike="noStrike" kern="1200" baseline="30000" dirty="0">
                          <a:solidFill>
                            <a:schemeClr val="dk1"/>
                          </a:solidFill>
                          <a:effectLst/>
                          <a:latin typeface="+mn-lt"/>
                          <a:ea typeface="+mn-ea"/>
                          <a:cs typeface="+mn-cs"/>
                        </a:rPr>
                        <a:t>0.5 </a:t>
                      </a:r>
                      <a:endParaRPr lang="en-US" sz="1200" b="0" i="0" u="none" strike="noStrike" dirty="0">
                        <a:solidFill>
                          <a:srgbClr val="000000"/>
                        </a:solidFill>
                        <a:effectLst/>
                        <a:latin typeface="Times New Roman" panose="02020603050405020304" pitchFamily="18" charset="0"/>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dirty="0"/>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dirty="0"/>
                        <a:t>Section 8.11.11: </a:t>
                      </a:r>
                      <a:r>
                        <a:rPr lang="en-US" sz="1200" u="none" strike="noStrike" dirty="0">
                          <a:effectLst/>
                        </a:rPr>
                        <a:t>Table 8-3 or Figure 8-1</a:t>
                      </a:r>
                      <a:endParaRPr lang="en-US" sz="1200" b="0" i="0" u="none" strike="noStrike" dirty="0">
                        <a:solidFill>
                          <a:srgbClr val="000000"/>
                        </a:solidFill>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txBody>
                  <a:tcPr marL="7620" marR="7620" marT="7620" marB="0"/>
                </a:tc>
                <a:extLst>
                  <a:ext uri="{0D108BD9-81ED-4DB2-BD59-A6C34878D82A}">
                    <a16:rowId xmlns:a16="http://schemas.microsoft.com/office/drawing/2014/main" val="2050379869"/>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Example</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Q = 100 × G</a:t>
                      </a:r>
                      <a:r>
                        <a:rPr lang="en-US" sz="1200" u="none" strike="noStrike" kern="1200" baseline="30000" dirty="0">
                          <a:solidFill>
                            <a:schemeClr val="dk1"/>
                          </a:solidFill>
                          <a:effectLst/>
                          <a:latin typeface="+mn-lt"/>
                          <a:ea typeface="+mn-ea"/>
                          <a:cs typeface="+mn-cs"/>
                        </a:rPr>
                        <a:t>0.5 = 100 </a:t>
                      </a:r>
                      <a:r>
                        <a:rPr lang="en-US" sz="1200" u="none" strike="noStrike" kern="1200" baseline="0" dirty="0">
                          <a:solidFill>
                            <a:schemeClr val="dk1"/>
                          </a:solidFill>
                          <a:effectLst/>
                          <a:latin typeface="+mn-lt"/>
                          <a:ea typeface="+mn-ea"/>
                          <a:cs typeface="+mn-cs"/>
                        </a:rPr>
                        <a:t>= 100 </a:t>
                      </a:r>
                      <a:r>
                        <a:rPr lang="en-US" sz="1200" u="none" strike="noStrike" kern="1200" dirty="0">
                          <a:solidFill>
                            <a:schemeClr val="dk1"/>
                          </a:solidFill>
                          <a:effectLst/>
                          <a:latin typeface="+mn-lt"/>
                          <a:ea typeface="+mn-ea"/>
                          <a:cs typeface="+mn-cs"/>
                        </a:rPr>
                        <a:t>× 1000</a:t>
                      </a:r>
                      <a:r>
                        <a:rPr lang="en-US" sz="1200" u="none" strike="noStrike" kern="1200" baseline="30000" dirty="0">
                          <a:solidFill>
                            <a:schemeClr val="dk1"/>
                          </a:solidFill>
                          <a:effectLst/>
                          <a:latin typeface="+mn-lt"/>
                          <a:ea typeface="+mn-ea"/>
                          <a:cs typeface="+mn-cs"/>
                        </a:rPr>
                        <a:t>0.5</a:t>
                      </a:r>
                      <a:r>
                        <a:rPr lang="en-US" sz="1200" u="none" strike="noStrike" kern="1200" baseline="0" dirty="0">
                          <a:solidFill>
                            <a:schemeClr val="dk1"/>
                          </a:solidFill>
                          <a:effectLst/>
                          <a:latin typeface="+mn-lt"/>
                          <a:ea typeface="+mn-ea"/>
                          <a:cs typeface="+mn-cs"/>
                        </a:rPr>
                        <a:t>= 3,162 cfm</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b="1" u="none" strike="noStrike" kern="1200" baseline="0" dirty="0">
                          <a:solidFill>
                            <a:schemeClr val="dk1"/>
                          </a:solidFill>
                          <a:effectLst/>
                          <a:latin typeface="+mn-lt"/>
                          <a:ea typeface="+mn-ea"/>
                          <a:cs typeface="+mn-cs"/>
                        </a:rPr>
                        <a:t>Q = 3,200 cfm</a:t>
                      </a: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G’ = 21200 </a:t>
                      </a:r>
                      <a:r>
                        <a:rPr lang="en-US" sz="1200" u="none" strike="noStrike" kern="1200" dirty="0">
                          <a:solidFill>
                            <a:schemeClr val="dk1"/>
                          </a:solidFill>
                          <a:effectLst/>
                          <a:latin typeface="+mn-lt"/>
                          <a:ea typeface="+mn-ea"/>
                          <a:cs typeface="+mn-cs"/>
                        </a:rPr>
                        <a:t>×</a:t>
                      </a:r>
                      <a:r>
                        <a:rPr lang="en-US" sz="1200" u="none" strike="noStrike" kern="1200" baseline="0" dirty="0">
                          <a:solidFill>
                            <a:schemeClr val="dk1"/>
                          </a:solidFill>
                          <a:effectLst/>
                          <a:latin typeface="+mn-lt"/>
                          <a:ea typeface="+mn-ea"/>
                          <a:cs typeface="+mn-cs"/>
                        </a:rPr>
                        <a:t> p</a:t>
                      </a:r>
                      <a:r>
                        <a:rPr lang="en-US" sz="1200" u="none" strike="noStrike" kern="1200" baseline="30000" dirty="0">
                          <a:solidFill>
                            <a:schemeClr val="dk1"/>
                          </a:solidFill>
                          <a:effectLst/>
                          <a:latin typeface="+mn-lt"/>
                          <a:ea typeface="+mn-ea"/>
                          <a:cs typeface="+mn-cs"/>
                        </a:rPr>
                        <a:t>-0.72</a:t>
                      </a:r>
                      <a:r>
                        <a:rPr lang="en-US" sz="1200" u="none" strike="noStrike" kern="1200" baseline="0" dirty="0">
                          <a:solidFill>
                            <a:schemeClr val="dk1"/>
                          </a:solidFill>
                          <a:effectLst/>
                          <a:latin typeface="+mn-lt"/>
                          <a:ea typeface="+mn-ea"/>
                          <a:cs typeface="+mn-cs"/>
                        </a:rPr>
                        <a:t> = 21200 </a:t>
                      </a:r>
                      <a:r>
                        <a:rPr lang="en-US" sz="1200" u="none" strike="noStrike" kern="1200" dirty="0">
                          <a:solidFill>
                            <a:schemeClr val="dk1"/>
                          </a:solidFill>
                          <a:effectLst/>
                          <a:latin typeface="+mn-lt"/>
                          <a:ea typeface="+mn-ea"/>
                          <a:cs typeface="+mn-cs"/>
                        </a:rPr>
                        <a:t>×</a:t>
                      </a:r>
                      <a:r>
                        <a:rPr lang="en-US" sz="1200" u="none" strike="noStrike" kern="1200" baseline="0" dirty="0">
                          <a:solidFill>
                            <a:schemeClr val="dk1"/>
                          </a:solidFill>
                          <a:effectLst/>
                          <a:latin typeface="+mn-lt"/>
                          <a:ea typeface="+mn-ea"/>
                          <a:cs typeface="+mn-cs"/>
                        </a:rPr>
                        <a:t> 199.7</a:t>
                      </a:r>
                      <a:r>
                        <a:rPr lang="en-US" sz="1200" u="none" strike="noStrike" kern="1200" baseline="30000" dirty="0">
                          <a:solidFill>
                            <a:schemeClr val="dk1"/>
                          </a:solidFill>
                          <a:effectLst/>
                          <a:latin typeface="+mn-lt"/>
                          <a:ea typeface="+mn-ea"/>
                          <a:cs typeface="+mn-cs"/>
                        </a:rPr>
                        <a:t>-0.72</a:t>
                      </a:r>
                      <a:r>
                        <a:rPr lang="en-US" sz="1200" u="none" strike="noStrike" kern="1200" baseline="0" dirty="0">
                          <a:solidFill>
                            <a:schemeClr val="dk1"/>
                          </a:solidFill>
                          <a:effectLst/>
                          <a:latin typeface="+mn-lt"/>
                          <a:ea typeface="+mn-ea"/>
                          <a:cs typeface="+mn-cs"/>
                        </a:rPr>
                        <a:t> = 467.8 </a:t>
                      </a:r>
                      <a:r>
                        <a:rPr lang="en-US" sz="1200" u="none" strike="noStrike" kern="1200" baseline="0" dirty="0" err="1">
                          <a:solidFill>
                            <a:schemeClr val="dk1"/>
                          </a:solidFill>
                          <a:effectLst/>
                          <a:latin typeface="+mn-lt"/>
                          <a:ea typeface="+mn-ea"/>
                          <a:cs typeface="+mn-cs"/>
                        </a:rPr>
                        <a:t>lb</a:t>
                      </a:r>
                      <a:endParaRPr lang="en-US" sz="1200" u="none" strike="noStrike" kern="1200" baseline="300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Q’ = 646 × p</a:t>
                      </a:r>
                      <a:r>
                        <a:rPr lang="en-US" sz="1200" u="none" strike="noStrike" kern="1200" baseline="30000" dirty="0">
                          <a:solidFill>
                            <a:schemeClr val="dk1"/>
                          </a:solidFill>
                          <a:effectLst/>
                          <a:latin typeface="+mn-lt"/>
                          <a:ea typeface="+mn-ea"/>
                          <a:cs typeface="+mn-cs"/>
                        </a:rPr>
                        <a:t>0.62</a:t>
                      </a:r>
                      <a:r>
                        <a:rPr lang="en-US" sz="1200" u="none" strike="noStrike" kern="1200" dirty="0">
                          <a:solidFill>
                            <a:schemeClr val="dk1"/>
                          </a:solidFill>
                          <a:effectLst/>
                          <a:latin typeface="+mn-lt"/>
                          <a:ea typeface="+mn-ea"/>
                          <a:cs typeface="+mn-cs"/>
                        </a:rPr>
                        <a:t> = 646 × 199.7</a:t>
                      </a:r>
                      <a:r>
                        <a:rPr lang="en-US" sz="1200" u="none" strike="noStrike" kern="1200" baseline="30000" dirty="0">
                          <a:solidFill>
                            <a:schemeClr val="dk1"/>
                          </a:solidFill>
                          <a:effectLst/>
                          <a:latin typeface="+mn-lt"/>
                          <a:ea typeface="+mn-ea"/>
                          <a:cs typeface="+mn-cs"/>
                        </a:rPr>
                        <a:t>0.62</a:t>
                      </a:r>
                      <a:r>
                        <a:rPr lang="en-US" sz="1200" u="none" strike="noStrike" kern="1200" dirty="0">
                          <a:solidFill>
                            <a:schemeClr val="dk1"/>
                          </a:solidFill>
                          <a:effectLst/>
                          <a:latin typeface="+mn-lt"/>
                          <a:ea typeface="+mn-ea"/>
                          <a:cs typeface="+mn-cs"/>
                        </a:rPr>
                        <a:t>  = 17,240 cfm</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G &gt; G’, therefore Q &gt;= Q’</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b="1" u="none" strike="noStrike" kern="1200" dirty="0">
                          <a:solidFill>
                            <a:schemeClr val="dk1"/>
                          </a:solidFill>
                          <a:effectLst/>
                          <a:latin typeface="+mn-lt"/>
                          <a:ea typeface="+mn-ea"/>
                          <a:cs typeface="+mn-cs"/>
                        </a:rPr>
                        <a:t>Q = 18,000 cfm</a:t>
                      </a:r>
                    </a:p>
                  </a:txBody>
                  <a:tcPr marL="7620" marR="7620" marT="7620" marB="0"/>
                </a:tc>
                <a:extLst>
                  <a:ext uri="{0D108BD9-81ED-4DB2-BD59-A6C34878D82A}">
                    <a16:rowId xmlns:a16="http://schemas.microsoft.com/office/drawing/2014/main" val="1355504048"/>
                  </a:ext>
                </a:extLst>
              </a:tr>
            </a:tbl>
          </a:graphicData>
        </a:graphic>
      </p:graphicFrame>
      <p:sp>
        <p:nvSpPr>
          <p:cNvPr id="9" name="Content Placeholder 5">
            <a:extLst>
              <a:ext uri="{FF2B5EF4-FFF2-40B4-BE49-F238E27FC236}">
                <a16:creationId xmlns:a16="http://schemas.microsoft.com/office/drawing/2014/main" id="{7C0C1487-65C7-669D-083E-1BCEED393446}"/>
              </a:ext>
            </a:extLst>
          </p:cNvPr>
          <p:cNvSpPr txBox="1">
            <a:spLocks/>
          </p:cNvSpPr>
          <p:nvPr/>
        </p:nvSpPr>
        <p:spPr>
          <a:xfrm>
            <a:off x="228585" y="2224491"/>
            <a:ext cx="8699488"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Sample Calculation</a:t>
            </a:r>
          </a:p>
        </p:txBody>
      </p:sp>
      <p:sp>
        <p:nvSpPr>
          <p:cNvPr id="10" name="TextBox 9">
            <a:extLst>
              <a:ext uri="{FF2B5EF4-FFF2-40B4-BE49-F238E27FC236}">
                <a16:creationId xmlns:a16="http://schemas.microsoft.com/office/drawing/2014/main" id="{6461BDEE-D67B-D6A2-B8D2-BB62B757244E}"/>
              </a:ext>
            </a:extLst>
          </p:cNvPr>
          <p:cNvSpPr txBox="1"/>
          <p:nvPr/>
        </p:nvSpPr>
        <p:spPr>
          <a:xfrm>
            <a:off x="4676240" y="2161487"/>
            <a:ext cx="3610284" cy="246221"/>
          </a:xfrm>
          <a:prstGeom prst="rect">
            <a:avLst/>
          </a:prstGeom>
          <a:noFill/>
        </p:spPr>
        <p:txBody>
          <a:bodyPr wrap="none" rtlCol="0">
            <a:spAutoFit/>
          </a:bodyPr>
          <a:lstStyle/>
          <a:p>
            <a:r>
              <a:rPr lang="en-US" sz="1000" dirty="0"/>
              <a:t>*Note: See section ASHRAE Standard 15-2022, section 8.11</a:t>
            </a:r>
          </a:p>
        </p:txBody>
      </p:sp>
      <p:sp>
        <p:nvSpPr>
          <p:cNvPr id="3" name="Content Placeholder 7">
            <a:extLst>
              <a:ext uri="{FF2B5EF4-FFF2-40B4-BE49-F238E27FC236}">
                <a16:creationId xmlns:a16="http://schemas.microsoft.com/office/drawing/2014/main" id="{CAB8E5AC-03C0-A94E-D634-EA42B8A2CC26}"/>
              </a:ext>
            </a:extLst>
          </p:cNvPr>
          <p:cNvSpPr>
            <a:spLocks noGrp="1"/>
          </p:cNvSpPr>
          <p:nvPr>
            <p:ph sz="quarter" idx="18"/>
          </p:nvPr>
        </p:nvSpPr>
        <p:spPr>
          <a:xfrm>
            <a:off x="215928" y="809448"/>
            <a:ext cx="4460312" cy="957007"/>
          </a:xfrm>
        </p:spPr>
        <p:txBody>
          <a:bodyPr/>
          <a:lstStyle/>
          <a:p>
            <a:r>
              <a:rPr lang="en-US" sz="1200" dirty="0"/>
              <a:t>Based on largest refrigerant charge &amp; unit design pressure</a:t>
            </a:r>
          </a:p>
          <a:p>
            <a:r>
              <a:rPr lang="en-US" sz="1200" dirty="0"/>
              <a:t>Cannot be less than the Level 1 rate</a:t>
            </a:r>
          </a:p>
          <a:p>
            <a:r>
              <a:rPr lang="en-US" sz="1200" dirty="0"/>
              <a:t>A2Ls have more lenient mechanical room design requirements than class 2 or 3 refrigerants but may have higher ventilation rates during a Level 2 leak event</a:t>
            </a:r>
          </a:p>
          <a:p>
            <a:r>
              <a:rPr lang="en-US" sz="1200" dirty="0"/>
              <a:t>Round </a:t>
            </a:r>
            <a:r>
              <a:rPr lang="en-US" sz="1200" b="1" dirty="0"/>
              <a:t>up</a:t>
            </a:r>
            <a:r>
              <a:rPr lang="en-US" sz="1200" dirty="0"/>
              <a:t> Q to 2 significant digits</a:t>
            </a:r>
          </a:p>
          <a:p>
            <a:endParaRPr lang="en-US" sz="1200" dirty="0"/>
          </a:p>
        </p:txBody>
      </p:sp>
      <p:graphicFrame>
        <p:nvGraphicFramePr>
          <p:cNvPr id="14" name="Table 13">
            <a:extLst>
              <a:ext uri="{FF2B5EF4-FFF2-40B4-BE49-F238E27FC236}">
                <a16:creationId xmlns:a16="http://schemas.microsoft.com/office/drawing/2014/main" id="{BC93E0AD-1B79-8C7A-AD69-AF3D6982B79F}"/>
              </a:ext>
            </a:extLst>
          </p:cNvPr>
          <p:cNvGraphicFramePr>
            <a:graphicFrameLocks noGrp="1"/>
          </p:cNvGraphicFramePr>
          <p:nvPr/>
        </p:nvGraphicFramePr>
        <p:xfrm>
          <a:off x="4676241" y="626251"/>
          <a:ext cx="4225716" cy="1535236"/>
        </p:xfrm>
        <a:graphic>
          <a:graphicData uri="http://schemas.openxmlformats.org/drawingml/2006/table">
            <a:tbl>
              <a:tblPr firstRow="1" bandRow="1">
                <a:tableStyleId>{5C22544A-7EE6-4342-B048-85BDC9FD1C3A}</a:tableStyleId>
              </a:tblPr>
              <a:tblGrid>
                <a:gridCol w="1815932">
                  <a:extLst>
                    <a:ext uri="{9D8B030D-6E8A-4147-A177-3AD203B41FA5}">
                      <a16:colId xmlns:a16="http://schemas.microsoft.com/office/drawing/2014/main" val="1079434866"/>
                    </a:ext>
                  </a:extLst>
                </a:gridCol>
                <a:gridCol w="2409784">
                  <a:extLst>
                    <a:ext uri="{9D8B030D-6E8A-4147-A177-3AD203B41FA5}">
                      <a16:colId xmlns:a16="http://schemas.microsoft.com/office/drawing/2014/main" val="3437866809"/>
                    </a:ext>
                  </a:extLst>
                </a:gridCol>
              </a:tblGrid>
              <a:tr h="383809">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bg1"/>
                          </a:solidFill>
                          <a:effectLst/>
                        </a:rPr>
                        <a:t>Refrigerant Charge, G</a:t>
                      </a:r>
                      <a:endParaRPr lang="en-US" sz="1100" u="none" strike="noStrike" kern="1200" dirty="0">
                        <a:solidFill>
                          <a:schemeClr val="bg1"/>
                        </a:solidFill>
                        <a:effectLst/>
                        <a:latin typeface="+mn-lt"/>
                        <a:ea typeface="+mn-ea"/>
                        <a:cs typeface="+mn-cs"/>
                      </a:endParaRPr>
                    </a:p>
                  </a:txBody>
                  <a:tcPr marL="7620" marR="7620" marT="762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bg1"/>
                          </a:solidFill>
                          <a:effectLst/>
                        </a:rPr>
                        <a:t>Level 2 Ventilation Rate, Q</a:t>
                      </a:r>
                      <a:endParaRPr lang="en-US" sz="1100" u="none" strike="noStrike" kern="1200" baseline="-25000" dirty="0">
                        <a:solidFill>
                          <a:schemeClr val="bg1"/>
                        </a:solidFill>
                        <a:effectLst/>
                        <a:latin typeface="+mn-lt"/>
                        <a:ea typeface="+mn-ea"/>
                        <a:cs typeface="+mn-cs"/>
                      </a:endParaRPr>
                    </a:p>
                  </a:txBody>
                  <a:tcPr marL="7620" marR="7620" marT="7620" marB="0" anchor="ctr"/>
                </a:tc>
                <a:extLst>
                  <a:ext uri="{0D108BD9-81ED-4DB2-BD59-A6C34878D82A}">
                    <a16:rowId xmlns:a16="http://schemas.microsoft.com/office/drawing/2014/main" val="1953186434"/>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G &lt; 0.1 ×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Q &gt;= Q' × 0.102</a:t>
                      </a:r>
                    </a:p>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And Q &gt;= Q</a:t>
                      </a:r>
                      <a:r>
                        <a:rPr lang="en-US" sz="1100" u="none" strike="noStrike" kern="1200" baseline="-25000" dirty="0">
                          <a:solidFill>
                            <a:schemeClr val="dk1"/>
                          </a:solidFill>
                          <a:effectLst/>
                        </a:rPr>
                        <a:t>1</a:t>
                      </a:r>
                      <a:endParaRPr lang="en-US" sz="1100" u="none" strike="noStrike" kern="1200" baseline="-250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1877806923"/>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0.1 × G' &lt;= G &lt;=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Q &gt;= Q' × [1 + 0.39 × ln (G/G’)]</a:t>
                      </a:r>
                    </a:p>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And Q &gt;= Q</a:t>
                      </a:r>
                      <a:r>
                        <a:rPr lang="en-US" sz="1100" u="none" strike="noStrike" kern="1200" baseline="-25000" dirty="0">
                          <a:solidFill>
                            <a:schemeClr val="dk1"/>
                          </a:solidFill>
                          <a:effectLst/>
                        </a:rPr>
                        <a:t>1</a:t>
                      </a:r>
                      <a:endParaRPr lang="en-US" sz="1100" u="none" strike="noStrike" kern="1200" baseline="-250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41602211"/>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G &gt;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baseline="0" dirty="0">
                          <a:solidFill>
                            <a:schemeClr val="dk1"/>
                          </a:solidFill>
                          <a:effectLst/>
                        </a:rPr>
                        <a:t> Q &gt;= Q’</a:t>
                      </a:r>
                      <a:endParaRPr lang="en-US" sz="1100" u="none" strike="noStrike" kern="1200" baseline="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1393245494"/>
                  </a:ext>
                </a:extLst>
              </a:tr>
            </a:tbl>
          </a:graphicData>
        </a:graphic>
      </p:graphicFrame>
      <p:sp>
        <p:nvSpPr>
          <p:cNvPr id="4" name="Rectangle: Rounded Corners 3">
            <a:extLst>
              <a:ext uri="{FF2B5EF4-FFF2-40B4-BE49-F238E27FC236}">
                <a16:creationId xmlns:a16="http://schemas.microsoft.com/office/drawing/2014/main" id="{BAC376C0-1550-D0D5-41D7-AA3CF058E748}"/>
              </a:ext>
            </a:extLst>
          </p:cNvPr>
          <p:cNvSpPr/>
          <p:nvPr/>
        </p:nvSpPr>
        <p:spPr>
          <a:xfrm>
            <a:off x="1533257" y="3264621"/>
            <a:ext cx="6285965" cy="1310372"/>
          </a:xfrm>
          <a:prstGeom prst="roundRect">
            <a:avLst/>
          </a:prstGeom>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algn="ctr">
              <a:spcAft>
                <a:spcPts val="400"/>
              </a:spcAft>
            </a:pPr>
            <a:r>
              <a:rPr lang="en-US" sz="2000" b="1" dirty="0">
                <a:solidFill>
                  <a:schemeClr val="tx2"/>
                </a:solidFill>
              </a:rPr>
              <a:t>Note: Using Figure 8-1 may result in a higher ventilation rate than Table 8-3 when design pressure is on the lower end of each bucket</a:t>
            </a:r>
          </a:p>
        </p:txBody>
      </p:sp>
    </p:spTree>
    <p:extLst>
      <p:ext uri="{BB962C8B-B14F-4D97-AF65-F5344CB8AC3E}">
        <p14:creationId xmlns:p14="http://schemas.microsoft.com/office/powerpoint/2010/main" val="1319507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DBB64E-3232-48FD-A7F0-76A6CEED18C2}"/>
              </a:ext>
            </a:extLst>
          </p:cNvPr>
          <p:cNvPicPr>
            <a:picLocks noChangeAspect="1"/>
          </p:cNvPicPr>
          <p:nvPr/>
        </p:nvPicPr>
        <p:blipFill>
          <a:blip r:embed="rId3"/>
          <a:stretch>
            <a:fillRect/>
          </a:stretch>
        </p:blipFill>
        <p:spPr>
          <a:xfrm>
            <a:off x="6144610" y="684453"/>
            <a:ext cx="2547248" cy="937060"/>
          </a:xfrm>
          <a:prstGeom prst="rect">
            <a:avLst/>
          </a:prstGeom>
        </p:spPr>
      </p:pic>
      <p:pic>
        <p:nvPicPr>
          <p:cNvPr id="3" name="Picture 2">
            <a:extLst>
              <a:ext uri="{FF2B5EF4-FFF2-40B4-BE49-F238E27FC236}">
                <a16:creationId xmlns:a16="http://schemas.microsoft.com/office/drawing/2014/main" id="{10D05740-14F6-4E1C-99D8-471E9F19F86A}"/>
              </a:ext>
            </a:extLst>
          </p:cNvPr>
          <p:cNvPicPr>
            <a:picLocks noChangeAspect="1"/>
          </p:cNvPicPr>
          <p:nvPr/>
        </p:nvPicPr>
        <p:blipFill>
          <a:blip r:embed="rId4"/>
          <a:stretch>
            <a:fillRect/>
          </a:stretch>
        </p:blipFill>
        <p:spPr>
          <a:xfrm>
            <a:off x="6586181" y="1845786"/>
            <a:ext cx="1664105" cy="737387"/>
          </a:xfrm>
          <a:prstGeom prst="rect">
            <a:avLst/>
          </a:prstGeom>
        </p:spPr>
      </p:pic>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a:t>Where Can I Go for Information?</a:t>
            </a:r>
          </a:p>
        </p:txBody>
      </p:sp>
      <p:sp>
        <p:nvSpPr>
          <p:cNvPr id="9" name="Footer Placeholder 4">
            <a:extLst>
              <a:ext uri="{FF2B5EF4-FFF2-40B4-BE49-F238E27FC236}">
                <a16:creationId xmlns:a16="http://schemas.microsoft.com/office/drawing/2014/main" id="{5F9CF2F3-BB53-C842-8C4D-7388D2DF24F1}"/>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12" name="Content Placeholder 6">
            <a:extLst>
              <a:ext uri="{FF2B5EF4-FFF2-40B4-BE49-F238E27FC236}">
                <a16:creationId xmlns:a16="http://schemas.microsoft.com/office/drawing/2014/main" id="{A98F1096-A557-70F6-E6CB-A4823A4FA27A}"/>
              </a:ext>
            </a:extLst>
          </p:cNvPr>
          <p:cNvSpPr txBox="1">
            <a:spLocks/>
          </p:cNvSpPr>
          <p:nvPr/>
        </p:nvSpPr>
        <p:spPr>
          <a:xfrm>
            <a:off x="345166" y="784465"/>
            <a:ext cx="8680450" cy="3446463"/>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en-US" sz="1200">
                <a:cs typeface="Helvetica" panose="020B0604020202020204" pitchFamily="34" charset="0"/>
              </a:rPr>
              <a:t>General Guidance:</a:t>
            </a:r>
            <a:endParaRPr lang="en-US" sz="1200">
              <a:cs typeface="Helvetica" panose="020B0604020202020204" pitchFamily="34" charset="0"/>
              <a:hlinkClick r:id="rId5">
                <a:extLst>
                  <a:ext uri="{A12FA001-AC4F-418D-AE19-62706E023703}">
                    <ahyp:hlinkClr xmlns:ahyp="http://schemas.microsoft.com/office/drawing/2018/hyperlinkcolor" val="tx"/>
                  </a:ext>
                </a:extLst>
              </a:hlinkClick>
            </a:endParaRP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5">
                  <a:extLst>
                    <a:ext uri="{A12FA001-AC4F-418D-AE19-62706E023703}">
                      <ahyp:hlinkClr xmlns:ahyp="http://schemas.microsoft.com/office/drawing/2018/hyperlinkcolor" val="tx"/>
                    </a:ext>
                  </a:extLst>
                </a:hlinkClick>
              </a:rPr>
              <a:t>https://www.daikinapplied.com/training</a:t>
            </a:r>
            <a:endParaRPr lang="en-US" sz="1200" b="0" u="sng">
              <a:cs typeface="Helvetica" panose="020B0604020202020204" pitchFamily="34" charset="0"/>
            </a:endParaRP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6">
                  <a:extLst>
                    <a:ext uri="{A12FA001-AC4F-418D-AE19-62706E023703}">
                      <ahyp:hlinkClr xmlns:ahyp="http://schemas.microsoft.com/office/drawing/2018/hyperlinkcolor" val="tx"/>
                    </a:ext>
                  </a:extLst>
                </a:hlinkClick>
              </a:rPr>
              <a:t>https://www.ahrinet.org/saferefrigerant</a:t>
            </a: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7">
                  <a:extLst>
                    <a:ext uri="{A12FA001-AC4F-418D-AE19-62706E023703}">
                      <ahyp:hlinkClr xmlns:ahyp="http://schemas.microsoft.com/office/drawing/2018/hyperlinkcolor" val="tx"/>
                    </a:ext>
                  </a:extLst>
                </a:hlinkClick>
              </a:rPr>
              <a:t>https://www.escogroup.org/training/lowgwprefrigerant.html</a:t>
            </a:r>
            <a:endParaRPr lang="en-US" sz="1200" b="0" u="sng">
              <a:cs typeface="Helvetica" panose="020B0604020202020204" pitchFamily="34" charset="0"/>
            </a:endParaRP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8">
                  <a:extLst>
                    <a:ext uri="{A12FA001-AC4F-418D-AE19-62706E023703}">
                      <ahyp:hlinkClr xmlns:ahyp="http://schemas.microsoft.com/office/drawing/2018/hyperlinkcolor" val="tx"/>
                    </a:ext>
                  </a:extLst>
                </a:hlinkClick>
              </a:rPr>
              <a:t>https://www.acca.org/education/a2l-refrigerants</a:t>
            </a:r>
            <a:endParaRPr lang="en-US" sz="1200" b="0" u="sng">
              <a:cs typeface="Helvetica" panose="020B0604020202020204" pitchFamily="34" charset="0"/>
            </a:endParaRPr>
          </a:p>
          <a:p>
            <a:pPr marL="285750" indent="-285750">
              <a:spcAft>
                <a:spcPts val="1200"/>
              </a:spcAft>
              <a:buFont typeface="Arial" panose="020B0604020202020204" pitchFamily="34" charset="0"/>
              <a:buChar char="•"/>
            </a:pPr>
            <a:r>
              <a:rPr lang="en-US" sz="1200" b="0" u="sng"/>
              <a:t>https://www.rses.org/training/lowgwpa2l.aspx</a:t>
            </a: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6">
                  <a:extLst>
                    <a:ext uri="{A12FA001-AC4F-418D-AE19-62706E023703}">
                      <ahyp:hlinkClr xmlns:ahyp="http://schemas.microsoft.com/office/drawing/2018/hyperlinkcolor" val="tx"/>
                    </a:ext>
                  </a:extLst>
                </a:hlinkClick>
              </a:rPr>
              <a:t>https://www.r32reasons.com/</a:t>
            </a:r>
            <a:endParaRPr lang="en-US" sz="1200" b="0" u="sng">
              <a:cs typeface="Helvetica" panose="020B0604020202020204" pitchFamily="34" charset="0"/>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9">
                  <a:extLst>
                    <a:ext uri="{A12FA001-AC4F-418D-AE19-62706E023703}">
                      <ahyp:hlinkClr xmlns:ahyp="http://schemas.microsoft.com/office/drawing/2018/hyperlinkcolor" val="tx"/>
                    </a:ext>
                  </a:extLst>
                </a:hlinkClick>
              </a:rPr>
              <a:t>https://www.ashrae.org/technical-resources/bookstore/ashrae-refrigeration-resources</a:t>
            </a:r>
            <a:endParaRPr lang="en-US" sz="1200" b="0">
              <a:cs typeface="Helvetica" panose="020B0604020202020204" pitchFamily="34" charset="0"/>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10"/>
              </a:rPr>
              <a:t>https://www.achrnews.com/articles/153195-understanding-a2l-refrigerants</a:t>
            </a:r>
            <a:endParaRPr lang="en-US" sz="1200" b="0">
              <a:cs typeface="Helvetica" panose="020B0604020202020204" pitchFamily="34" charset="0"/>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11"/>
              </a:rPr>
              <a:t>https://www.esmagazine.com/articles/99996-a2l-refrigerants-safely-addressing-refrigerant-flammability-concerns</a:t>
            </a:r>
          </a:p>
          <a:p>
            <a:pPr marL="285750" indent="-285750">
              <a:spcAft>
                <a:spcPts val="1200"/>
              </a:spcAft>
              <a:buFont typeface="Arial" panose="020B0604020202020204" pitchFamily="34" charset="0"/>
              <a:buChar char="•"/>
            </a:pPr>
            <a:endParaRPr lang="en-US" sz="1200" b="0" dirty="0">
              <a:cs typeface="Helvetica" panose="020B0604020202020204" pitchFamily="34" charset="0"/>
            </a:endParaRPr>
          </a:p>
        </p:txBody>
      </p:sp>
    </p:spTree>
    <p:extLst>
      <p:ext uri="{BB962C8B-B14F-4D97-AF65-F5344CB8AC3E}">
        <p14:creationId xmlns:p14="http://schemas.microsoft.com/office/powerpoint/2010/main" val="975748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582F-D646-49C3-B8D6-16D4E2ADB878}"/>
              </a:ext>
            </a:extLst>
          </p:cNvPr>
          <p:cNvSpPr>
            <a:spLocks noGrp="1"/>
          </p:cNvSpPr>
          <p:nvPr>
            <p:ph type="title"/>
          </p:nvPr>
        </p:nvSpPr>
        <p:spPr/>
        <p:txBody>
          <a:bodyPr anchor="ctr">
            <a:noAutofit/>
          </a:bodyPr>
          <a:lstStyle/>
          <a:p>
            <a:r>
              <a:rPr lang="en-US"/>
              <a:t>AIM Act: EPA Phasedown and Allocations</a:t>
            </a:r>
          </a:p>
        </p:txBody>
      </p:sp>
      <p:pic>
        <p:nvPicPr>
          <p:cNvPr id="3" name="Picture 2">
            <a:extLst>
              <a:ext uri="{FF2B5EF4-FFF2-40B4-BE49-F238E27FC236}">
                <a16:creationId xmlns:a16="http://schemas.microsoft.com/office/drawing/2014/main" id="{73783167-318F-B9DA-F1DF-3E57A6885513}"/>
              </a:ext>
            </a:extLst>
          </p:cNvPr>
          <p:cNvPicPr>
            <a:picLocks noChangeAspect="1"/>
          </p:cNvPicPr>
          <p:nvPr/>
        </p:nvPicPr>
        <p:blipFill rotWithShape="1">
          <a:blip r:embed="rId3"/>
          <a:srcRect t="23669" r="4078" b="5917"/>
          <a:stretch/>
        </p:blipFill>
        <p:spPr>
          <a:xfrm>
            <a:off x="0" y="1162350"/>
            <a:ext cx="4970401" cy="3242145"/>
          </a:xfrm>
          <a:prstGeom prst="rect">
            <a:avLst/>
          </a:prstGeom>
        </p:spPr>
      </p:pic>
      <p:sp>
        <p:nvSpPr>
          <p:cNvPr id="4" name="TextBox 3">
            <a:extLst>
              <a:ext uri="{FF2B5EF4-FFF2-40B4-BE49-F238E27FC236}">
                <a16:creationId xmlns:a16="http://schemas.microsoft.com/office/drawing/2014/main" id="{D305E3F6-D0C0-F380-2641-03B32BB84E5E}"/>
              </a:ext>
            </a:extLst>
          </p:cNvPr>
          <p:cNvSpPr txBox="1"/>
          <p:nvPr/>
        </p:nvSpPr>
        <p:spPr>
          <a:xfrm>
            <a:off x="1242871" y="1162350"/>
            <a:ext cx="2983559"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Arial"/>
                <a:ea typeface="+mn-ea"/>
                <a:cs typeface="Calibri"/>
              </a:rPr>
              <a:t>Phasedown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Production &amp; Import of Bulk HFCs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All sectors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B050"/>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CO2eq = GWP x mass</a:t>
            </a:r>
            <a:endParaRPr kumimoji="0" lang="en-US" sz="1200" b="1" i="0" u="none" strike="noStrike" kern="1200" cap="none" spc="0" normalizeH="0" baseline="0" noProof="0">
              <a:ln>
                <a:noFill/>
              </a:ln>
              <a:solidFill>
                <a:srgbClr val="00B050"/>
              </a:solidFill>
              <a:effectLst/>
              <a:uLnTx/>
              <a:uFillTx/>
              <a:latin typeface="Arial"/>
              <a:ea typeface="+mn-ea"/>
              <a:cs typeface="+mn-cs"/>
            </a:endParaRPr>
          </a:p>
        </p:txBody>
      </p:sp>
      <p:sp>
        <p:nvSpPr>
          <p:cNvPr id="5" name="TextBox 4">
            <a:extLst>
              <a:ext uri="{FF2B5EF4-FFF2-40B4-BE49-F238E27FC236}">
                <a16:creationId xmlns:a16="http://schemas.microsoft.com/office/drawing/2014/main" id="{0A8E5EC4-B984-D5A7-6BFE-42DDCFD3B3D4}"/>
              </a:ext>
            </a:extLst>
          </p:cNvPr>
          <p:cNvSpPr txBox="1"/>
          <p:nvPr/>
        </p:nvSpPr>
        <p:spPr>
          <a:xfrm>
            <a:off x="925816" y="2435883"/>
            <a:ext cx="575117" cy="3000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4F81BD"/>
                </a:solidFill>
                <a:effectLst/>
                <a:uLnTx/>
                <a:uFillTx/>
                <a:latin typeface="Calibri" panose="020F0502020204030204"/>
                <a:ea typeface="+mn-ea"/>
                <a:cs typeface="+mn-cs"/>
              </a:rPr>
              <a:t>2024</a:t>
            </a:r>
          </a:p>
        </p:txBody>
      </p:sp>
      <p:sp>
        <p:nvSpPr>
          <p:cNvPr id="6" name="TextBox 5">
            <a:extLst>
              <a:ext uri="{FF2B5EF4-FFF2-40B4-BE49-F238E27FC236}">
                <a16:creationId xmlns:a16="http://schemas.microsoft.com/office/drawing/2014/main" id="{AB65F9E2-8627-F774-6BB8-2ADDA04BB546}"/>
              </a:ext>
            </a:extLst>
          </p:cNvPr>
          <p:cNvSpPr txBox="1"/>
          <p:nvPr/>
        </p:nvSpPr>
        <p:spPr>
          <a:xfrm>
            <a:off x="2178331" y="3175274"/>
            <a:ext cx="667997" cy="3000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4F81BD"/>
                </a:solidFill>
                <a:effectLst/>
                <a:uLnTx/>
                <a:uFillTx/>
                <a:latin typeface="Calibri" panose="020F0502020204030204"/>
                <a:ea typeface="+mn-ea"/>
                <a:cs typeface="+mn-cs"/>
              </a:rPr>
              <a:t>2029</a:t>
            </a:r>
          </a:p>
        </p:txBody>
      </p:sp>
      <p:sp>
        <p:nvSpPr>
          <p:cNvPr id="7" name="TextBox 6">
            <a:extLst>
              <a:ext uri="{FF2B5EF4-FFF2-40B4-BE49-F238E27FC236}">
                <a16:creationId xmlns:a16="http://schemas.microsoft.com/office/drawing/2014/main" id="{A1F65AC0-A0C9-0811-4F2A-EE52C90E2366}"/>
              </a:ext>
            </a:extLst>
          </p:cNvPr>
          <p:cNvSpPr txBox="1"/>
          <p:nvPr/>
        </p:nvSpPr>
        <p:spPr>
          <a:xfrm>
            <a:off x="3458069" y="3452273"/>
            <a:ext cx="608231" cy="3000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4F81BD"/>
                </a:solidFill>
                <a:effectLst/>
                <a:uLnTx/>
                <a:uFillTx/>
                <a:latin typeface="Calibri" panose="020F0502020204030204"/>
                <a:ea typeface="+mn-ea"/>
                <a:cs typeface="+mn-cs"/>
              </a:rPr>
              <a:t>2034</a:t>
            </a:r>
          </a:p>
        </p:txBody>
      </p:sp>
      <p:sp>
        <p:nvSpPr>
          <p:cNvPr id="8" name="TextBox 7">
            <a:extLst>
              <a:ext uri="{FF2B5EF4-FFF2-40B4-BE49-F238E27FC236}">
                <a16:creationId xmlns:a16="http://schemas.microsoft.com/office/drawing/2014/main" id="{7E8AE795-E29E-227E-C0AD-FEB18C3B7659}"/>
              </a:ext>
            </a:extLst>
          </p:cNvPr>
          <p:cNvSpPr txBox="1"/>
          <p:nvPr/>
        </p:nvSpPr>
        <p:spPr>
          <a:xfrm>
            <a:off x="3958443" y="3532339"/>
            <a:ext cx="608231" cy="3000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4F81BD"/>
                </a:solidFill>
                <a:effectLst/>
                <a:uLnTx/>
                <a:uFillTx/>
                <a:latin typeface="Calibri" panose="020F0502020204030204"/>
                <a:ea typeface="+mn-ea"/>
                <a:cs typeface="+mn-cs"/>
              </a:rPr>
              <a:t>2036</a:t>
            </a:r>
          </a:p>
        </p:txBody>
      </p:sp>
      <p:graphicFrame>
        <p:nvGraphicFramePr>
          <p:cNvPr id="9" name="Diagram 8">
            <a:extLst>
              <a:ext uri="{FF2B5EF4-FFF2-40B4-BE49-F238E27FC236}">
                <a16:creationId xmlns:a16="http://schemas.microsoft.com/office/drawing/2014/main" id="{8375AF17-FD0E-679B-E27F-28C482BADB0A}"/>
              </a:ext>
            </a:extLst>
          </p:cNvPr>
          <p:cNvGraphicFramePr/>
          <p:nvPr/>
        </p:nvGraphicFramePr>
        <p:xfrm>
          <a:off x="5128260" y="1110860"/>
          <a:ext cx="3623193" cy="2973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Footer Placeholder 4">
            <a:extLst>
              <a:ext uri="{FF2B5EF4-FFF2-40B4-BE49-F238E27FC236}">
                <a16:creationId xmlns:a16="http://schemas.microsoft.com/office/drawing/2014/main" id="{80A0F2B3-8DF8-D0AC-1F82-DE044F8D9F4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3256056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a:t>Where Can I Go for Information?</a:t>
            </a:r>
          </a:p>
        </p:txBody>
      </p:sp>
      <p:sp>
        <p:nvSpPr>
          <p:cNvPr id="9" name="Footer Placeholder 4">
            <a:extLst>
              <a:ext uri="{FF2B5EF4-FFF2-40B4-BE49-F238E27FC236}">
                <a16:creationId xmlns:a16="http://schemas.microsoft.com/office/drawing/2014/main" id="{5F9CF2F3-BB53-C842-8C4D-7388D2DF24F1}"/>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11" name="Rectangle 10">
            <a:extLst>
              <a:ext uri="{FF2B5EF4-FFF2-40B4-BE49-F238E27FC236}">
                <a16:creationId xmlns:a16="http://schemas.microsoft.com/office/drawing/2014/main" id="{7931C631-6E1C-400A-8F52-B7F0B81D28D6}"/>
              </a:ext>
            </a:extLst>
          </p:cNvPr>
          <p:cNvSpPr/>
          <p:nvPr/>
        </p:nvSpPr>
        <p:spPr>
          <a:xfrm>
            <a:off x="221884" y="805623"/>
            <a:ext cx="8327457" cy="738664"/>
          </a:xfrm>
          <a:prstGeom prst="rect">
            <a:avLst/>
          </a:prstGeom>
        </p:spPr>
        <p:txBody>
          <a:bodyPr wrap="square">
            <a:spAutoFit/>
          </a:bodyPr>
          <a:lstStyle/>
          <a:p>
            <a:pPr>
              <a:spcAft>
                <a:spcPts val="1200"/>
              </a:spcAft>
            </a:pPr>
            <a:endParaRPr lang="en-US" sz="1600">
              <a:solidFill>
                <a:schemeClr val="tx2"/>
              </a:solidFill>
              <a:cs typeface="Helvetica" panose="020B0604020202020204" pitchFamily="34" charset="0"/>
            </a:endParaRPr>
          </a:p>
          <a:p>
            <a:pPr>
              <a:spcAft>
                <a:spcPts val="1200"/>
              </a:spcAft>
            </a:pPr>
            <a:endParaRPr lang="en-US" sz="1600">
              <a:solidFill>
                <a:schemeClr val="tx2"/>
              </a:solidFill>
              <a:cs typeface="Helvetica" panose="020B0604020202020204" pitchFamily="34" charset="0"/>
            </a:endParaRPr>
          </a:p>
        </p:txBody>
      </p:sp>
      <p:sp>
        <p:nvSpPr>
          <p:cNvPr id="12" name="Content Placeholder 4">
            <a:extLst>
              <a:ext uri="{FF2B5EF4-FFF2-40B4-BE49-F238E27FC236}">
                <a16:creationId xmlns:a16="http://schemas.microsoft.com/office/drawing/2014/main" id="{0A6AC7F3-4EE0-BC87-2CE0-DEFCB8B0659F}"/>
              </a:ext>
            </a:extLst>
          </p:cNvPr>
          <p:cNvSpPr txBox="1">
            <a:spLocks/>
          </p:cNvSpPr>
          <p:nvPr/>
        </p:nvSpPr>
        <p:spPr>
          <a:xfrm>
            <a:off x="242047" y="502930"/>
            <a:ext cx="8680450" cy="430481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en-US" sz="1200">
                <a:cs typeface="Helvetica" panose="020B0604020202020204" pitchFamily="34" charset="0"/>
              </a:rPr>
              <a:t>Building Codes:</a:t>
            </a:r>
            <a:endParaRPr lang="en-US" sz="1200">
              <a:cs typeface="Helvetica" panose="020B0604020202020204" pitchFamily="34" charset="0"/>
              <a:hlinkClick r:id="rId3"/>
            </a:endParaRPr>
          </a:p>
          <a:p>
            <a:pPr marL="285750" indent="-285750">
              <a:spcAft>
                <a:spcPts val="0"/>
              </a:spcAft>
              <a:buFont typeface="Arial" panose="020B0604020202020204" pitchFamily="34" charset="0"/>
              <a:buChar char="•"/>
            </a:pPr>
            <a:r>
              <a:rPr lang="en-US" sz="1200" b="0" u="sng" kern="100">
                <a:solidFill>
                  <a:srgbClr val="0563C1"/>
                </a:solidFill>
                <a:ea typeface="Calibri" panose="020F0502020204030204" pitchFamily="34" charset="0"/>
                <a:cs typeface="Times New Roman" panose="02020603050405020304" pitchFamily="18" charset="0"/>
                <a:hlinkClick r:id="rId4"/>
              </a:rPr>
              <a:t>https://www.iccsafe.org/products-and-services/i-codes/a2l-refrigerants-transition/</a:t>
            </a: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US" sz="1200" b="0" kern="100">
                <a:ea typeface="Calibri" panose="020F0502020204030204" pitchFamily="34" charset="0"/>
                <a:cs typeface="Times New Roman" panose="02020603050405020304" pitchFamily="18" charset="0"/>
                <a:hlinkClick r:id="rId5"/>
              </a:rPr>
              <a:t>https://www.ahrinet.org/a2l-refrigerant-building-code-map?state=OH#map</a:t>
            </a:r>
            <a:endParaRPr lang="en-US" sz="1200" b="0" kern="10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en-US" sz="1200" b="0" u="sng" kern="100">
                <a:solidFill>
                  <a:srgbClr val="0097E0"/>
                </a:solidFill>
                <a:ea typeface="Calibri" panose="020F0502020204030204" pitchFamily="34" charset="0"/>
                <a:cs typeface="Times New Roman" panose="02020603050405020304" pitchFamily="18" charset="0"/>
              </a:rPr>
              <a:t>https://www.ashrae.org/technical-resources/standards-and-guidelines/read-only-versions-of-ashrae-standards</a:t>
            </a:r>
          </a:p>
          <a:p>
            <a:pPr marL="285750" indent="-285750">
              <a:spcAft>
                <a:spcPts val="1200"/>
              </a:spcAft>
              <a:buFont typeface="Arial" panose="020B0604020202020204" pitchFamily="34" charset="0"/>
              <a:buChar char="•"/>
            </a:pPr>
            <a:r>
              <a:rPr lang="en-US" sz="1200" b="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https://www.iapmo.org/media/31999/2024-umc-code-changes-randy-young.pdf</a:t>
            </a:r>
            <a:endParaRPr lang="en-US" sz="1200" b="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4"/>
              </a:rPr>
              <a:t>https://www.iccsafe.org/products-and-services/i-codes/a2l-refrigerants-transition/</a:t>
            </a:r>
            <a:endParaRPr lang="en-US" sz="1200" b="0">
              <a:cs typeface="Helvetica" panose="020B0604020202020204" pitchFamily="34" charset="0"/>
            </a:endParaRPr>
          </a:p>
          <a:p>
            <a:pPr>
              <a:spcAft>
                <a:spcPts val="1200"/>
              </a:spcAft>
            </a:pPr>
            <a:r>
              <a:rPr lang="en-US" sz="1200">
                <a:cs typeface="Helvetica" panose="020B0604020202020204" pitchFamily="34" charset="0"/>
              </a:rPr>
              <a:t>Presentations and Podcasts</a:t>
            </a:r>
            <a:endParaRPr lang="en-US" sz="1200">
              <a:cs typeface="Helvetica" panose="020B0604020202020204" pitchFamily="34" charset="0"/>
              <a:hlinkClick r:id="rId3"/>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3"/>
              </a:rPr>
              <a:t>https://www.ashrae.org/news/ashraejournal/ashrae-journal-podcast-episode-37</a:t>
            </a:r>
          </a:p>
          <a:p>
            <a:pPr marL="285750" indent="-285750">
              <a:spcAft>
                <a:spcPts val="1200"/>
              </a:spcAft>
              <a:buFont typeface="Arial" panose="020B0604020202020204" pitchFamily="34" charset="0"/>
              <a:buChar char="•"/>
            </a:pPr>
            <a:r>
              <a:rPr lang="en-US" sz="1200" b="0">
                <a:cs typeface="Helvetica" panose="020B0604020202020204" pitchFamily="34" charset="0"/>
              </a:rPr>
              <a:t>AHRI Webcast Series</a:t>
            </a:r>
          </a:p>
          <a:p>
            <a:pPr lvl="2">
              <a:spcAft>
                <a:spcPts val="1200"/>
              </a:spcAft>
            </a:pPr>
            <a:r>
              <a:rPr lang="en-US" sz="1200">
                <a:solidFill>
                  <a:schemeClr val="tx2"/>
                </a:solidFill>
                <a:cs typeface="Helvetica" panose="020B0604020202020204" pitchFamily="34" charset="0"/>
                <a:hlinkClick r:id="rId7"/>
              </a:rPr>
              <a:t>An Introduction to A2L Refrigerants</a:t>
            </a:r>
            <a:endParaRPr lang="en-US" sz="1200">
              <a:solidFill>
                <a:schemeClr val="tx2"/>
              </a:solidFill>
              <a:cs typeface="Helvetica" panose="020B0604020202020204" pitchFamily="34" charset="0"/>
            </a:endParaRPr>
          </a:p>
          <a:p>
            <a:pPr lvl="2">
              <a:spcAft>
                <a:spcPts val="1200"/>
              </a:spcAft>
            </a:pPr>
            <a:r>
              <a:rPr lang="en-US" sz="1200">
                <a:solidFill>
                  <a:schemeClr val="tx2"/>
                </a:solidFill>
                <a:cs typeface="Helvetica" panose="020B0604020202020204" pitchFamily="34" charset="0"/>
                <a:hlinkClick r:id="rId8"/>
              </a:rPr>
              <a:t>A2L Refrigerants Webinar Series Part 2 - Updates to Standards and Model Codes</a:t>
            </a:r>
            <a:endParaRPr lang="en-US" sz="1200">
              <a:solidFill>
                <a:schemeClr val="tx2"/>
              </a:solidFill>
              <a:cs typeface="Helvetica" panose="020B0604020202020204" pitchFamily="34" charset="0"/>
            </a:endParaRPr>
          </a:p>
          <a:p>
            <a:pPr lvl="2">
              <a:spcAft>
                <a:spcPts val="1200"/>
              </a:spcAft>
            </a:pPr>
            <a:r>
              <a:rPr lang="en-US" sz="1200">
                <a:solidFill>
                  <a:schemeClr val="tx2"/>
                </a:solidFill>
                <a:cs typeface="Helvetica" panose="020B0604020202020204" pitchFamily="34" charset="0"/>
                <a:hlinkClick r:id="rId9"/>
              </a:rPr>
              <a:t>A2L Refrigerants Webinar Series Part 3: State and Local Codes and Available Resources</a:t>
            </a:r>
            <a:endParaRPr lang="en-US" sz="1200">
              <a:solidFill>
                <a:schemeClr val="tx2"/>
              </a:solidFill>
              <a:cs typeface="Helvetica" panose="020B0604020202020204" pitchFamily="34" charset="0"/>
            </a:endParaRPr>
          </a:p>
          <a:p>
            <a:pPr lvl="2">
              <a:spcAft>
                <a:spcPts val="1200"/>
              </a:spcAft>
            </a:pPr>
            <a:endParaRPr lang="en-US" sz="1200">
              <a:solidFill>
                <a:schemeClr val="tx2"/>
              </a:solidFill>
              <a:cs typeface="Helvetica" panose="020B0604020202020204" pitchFamily="34" charset="0"/>
            </a:endParaRPr>
          </a:p>
          <a:p>
            <a:pPr lvl="2">
              <a:spcAft>
                <a:spcPts val="1200"/>
              </a:spcAft>
            </a:pPr>
            <a:endParaRPr lang="en-US" sz="1200" dirty="0">
              <a:solidFill>
                <a:schemeClr val="tx2"/>
              </a:solidFill>
              <a:cs typeface="Helvetica" panose="020B0604020202020204" pitchFamily="34" charset="0"/>
            </a:endParaRPr>
          </a:p>
        </p:txBody>
      </p:sp>
    </p:spTree>
    <p:extLst>
      <p:ext uri="{BB962C8B-B14F-4D97-AF65-F5344CB8AC3E}">
        <p14:creationId xmlns:p14="http://schemas.microsoft.com/office/powerpoint/2010/main" val="17091913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2DE01-4654-D24A-8BB1-D9AC4FBCC308}"/>
              </a:ext>
            </a:extLst>
          </p:cNvPr>
          <p:cNvSpPr>
            <a:spLocks noGrp="1"/>
          </p:cNvSpPr>
          <p:nvPr>
            <p:ph type="ctrTitle"/>
          </p:nvPr>
        </p:nvSpPr>
        <p:spPr/>
        <p:txBody>
          <a:bodyPr/>
          <a:lstStyle/>
          <a:p>
            <a:r>
              <a:rPr lang="en-US"/>
              <a:t>Thank you for your time and attention</a:t>
            </a:r>
          </a:p>
        </p:txBody>
      </p:sp>
      <p:sp>
        <p:nvSpPr>
          <p:cNvPr id="3" name="Text Placeholder 2">
            <a:extLst>
              <a:ext uri="{FF2B5EF4-FFF2-40B4-BE49-F238E27FC236}">
                <a16:creationId xmlns:a16="http://schemas.microsoft.com/office/drawing/2014/main" id="{B569BE21-CE06-C64B-8086-4CB5D22ADBDA}"/>
              </a:ext>
            </a:extLst>
          </p:cNvPr>
          <p:cNvSpPr>
            <a:spLocks noGrp="1"/>
          </p:cNvSpPr>
          <p:nvPr>
            <p:ph type="body" sz="quarter" idx="12"/>
          </p:nvPr>
        </p:nvSpPr>
        <p:spPr/>
        <p:txBody>
          <a:bodyPr/>
          <a:lstStyle/>
          <a:p>
            <a:r>
              <a:rPr lang="en-US"/>
              <a:t>For more information, contact:</a:t>
            </a:r>
          </a:p>
        </p:txBody>
      </p:sp>
      <p:sp>
        <p:nvSpPr>
          <p:cNvPr id="4" name="Text Placeholder 3">
            <a:extLst>
              <a:ext uri="{FF2B5EF4-FFF2-40B4-BE49-F238E27FC236}">
                <a16:creationId xmlns:a16="http://schemas.microsoft.com/office/drawing/2014/main" id="{7FEBBA45-B599-D344-A5BA-126F0B35C8B8}"/>
              </a:ext>
            </a:extLst>
          </p:cNvPr>
          <p:cNvSpPr>
            <a:spLocks noGrp="1"/>
          </p:cNvSpPr>
          <p:nvPr>
            <p:ph type="body" sz="quarter" idx="14"/>
          </p:nvPr>
        </p:nvSpPr>
        <p:spPr/>
        <p:txBody>
          <a:bodyPr/>
          <a:lstStyle/>
          <a:p>
            <a:r>
              <a:rPr lang="en-US" dirty="0"/>
              <a:t>Sharon Haeg</a:t>
            </a:r>
          </a:p>
          <a:p>
            <a:r>
              <a:rPr lang="en-US" dirty="0"/>
              <a:t>Sharon.Haeg@daikinapplied.com</a:t>
            </a:r>
          </a:p>
        </p:txBody>
      </p:sp>
      <p:sp>
        <p:nvSpPr>
          <p:cNvPr id="5" name="Footer Placeholder 4">
            <a:extLst>
              <a:ext uri="{FF2B5EF4-FFF2-40B4-BE49-F238E27FC236}">
                <a16:creationId xmlns:a16="http://schemas.microsoft.com/office/drawing/2014/main" id="{2D22AF28-1E3C-2446-A961-33500404CF19}"/>
              </a:ext>
            </a:extLst>
          </p:cNvPr>
          <p:cNvSpPr>
            <a:spLocks noGrp="1"/>
          </p:cNvSpPr>
          <p:nvPr>
            <p:ph type="ftr" sz="quarter" idx="3"/>
          </p:nvPr>
        </p:nvSpPr>
        <p:spPr/>
        <p:txBody>
          <a:bodyPr/>
          <a:lstStyle/>
          <a:p>
            <a:r>
              <a:rPr lang="en-US"/>
              <a:t>© 2024 Daikin Applied</a:t>
            </a:r>
          </a:p>
        </p:txBody>
      </p:sp>
    </p:spTree>
    <p:extLst>
      <p:ext uri="{BB962C8B-B14F-4D97-AF65-F5344CB8AC3E}">
        <p14:creationId xmlns:p14="http://schemas.microsoft.com/office/powerpoint/2010/main" val="25415824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102663A8-0490-4F88-B3D0-8519051674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92" b="96488" l="2220" r="95659">
                        <a14:foregroundMark x1="8982" y1="90594" x2="8982" y2="90594"/>
                        <a14:foregroundMark x1="17924" y1="94440" x2="17924" y2="94440"/>
                        <a14:foregroundMark x1="12102" y1="86747" x2="5301" y2="94440"/>
                        <a14:foregroundMark x1="2320" y1="94732" x2="2320" y2="94732"/>
                        <a14:foregroundMark x1="23745" y1="96237" x2="23745" y2="96237"/>
                        <a14:foregroundMark x1="14083" y1="93562" x2="14083" y2="93562"/>
                        <a14:foregroundMark x1="87626" y1="28681" x2="86977" y2="27090"/>
                        <a14:foregroundMark x1="91578" y1="38378" x2="89589" y2="33499"/>
                        <a14:foregroundMark x1="86977" y1="27090" x2="79434" y2="24899"/>
                        <a14:foregroundMark x1="94859" y1="35995" x2="95699" y2="33319"/>
                        <a14:foregroundMark x1="8702" y1="87876" x2="2801" y2="96488"/>
                        <a14:foregroundMark x1="33247" y1="70067" x2="27666" y2="79013"/>
                        <a14:foregroundMark x1="27666" y1="79013" x2="23885" y2="91513"/>
                        <a14:foregroundMark x1="23885" y1="91513" x2="23405" y2="96488"/>
                        <a14:foregroundMark x1="29966" y1="78679" x2="23965" y2="95109"/>
                        <a14:foregroundMark x1="30066" y1="75711" x2="26405" y2="85911"/>
                        <a14:foregroundMark x1="26505" y1="86873" x2="23685" y2="94691"/>
                        <a14:foregroundMark x1="22745" y1="96279" x2="22745" y2="96279"/>
                        <a14:foregroundMark x1="22384" y1="95903" x2="24065" y2="95903"/>
                        <a14:foregroundMark x1="75166" y1="23900" x2="72515" y2="22617"/>
                        <a14:foregroundMark x1="79596" y1="26045" x2="75497" y2="24061"/>
                        <a14:foregroundMark x1="77996" y1="25418" x2="78096" y2="25418"/>
                        <a14:foregroundMark x1="80796" y1="25627" x2="78176" y2="24666"/>
                        <a14:backgroundMark x1="86197" y1="24164" x2="75975" y2="22659"/>
                        <a14:backgroundMark x1="89038" y1="33946" x2="87898" y2="31856"/>
                        <a14:backgroundMark x1="81656" y1="22952" x2="81656" y2="22952"/>
                        <a14:backgroundMark x1="81356" y1="22659" x2="84497" y2="22074"/>
                        <a14:backgroundMark x1="88678" y1="30351" x2="87838" y2="29724"/>
                        <a14:backgroundMark x1="89698" y1="33278" x2="88198" y2="29724"/>
                        <a14:backgroundMark x1="87738" y1="29557" x2="87738" y2="29557"/>
                        <a14:backgroundMark x1="89798" y1="33445" x2="87538" y2="29557"/>
                        <a14:backgroundMark x1="87538" y1="28972" x2="87918" y2="28972"/>
                        <a14:backgroundMark x1="89038" y1="34239" x2="89978" y2="33654"/>
                        <a14:backgroundMark x1="80336" y1="23077" x2="83237" y2="21906"/>
                        <a14:backgroundMark x1="79396" y1="24080" x2="79596" y2="24080"/>
                        <a14:backgroundMark x1="80779" y1="21662" x2="81176" y2="22492"/>
                        <a14:backgroundMark x1="81494" y1="21530" x2="85017" y2="21530"/>
                        <a14:backgroundMark x1="79464" y1="21906" x2="85477" y2="21906"/>
                        <a14:backgroundMark x1="82777" y1="21321" x2="83897" y2="21321"/>
                        <a14:backgroundMark x1="76115" y1="22910" x2="82396" y2="22492"/>
                        <a14:backgroundMark x1="78636" y1="21781" x2="78636" y2="21781"/>
                        <a14:backgroundMark x1="80536" y1="21446" x2="75055" y2="23579"/>
                        <a14:backgroundMark x1="74215" y1="23161" x2="74275" y2="22492"/>
                      </a14:backgroundRemoval>
                    </a14:imgEffect>
                  </a14:imgLayer>
                </a14:imgProps>
              </a:ext>
            </a:extLst>
          </a:blip>
          <a:stretch>
            <a:fillRect/>
          </a:stretch>
        </p:blipFill>
        <p:spPr>
          <a:xfrm>
            <a:off x="556289" y="422760"/>
            <a:ext cx="8386462" cy="4178121"/>
          </a:xfrm>
          <a:prstGeom prst="rect">
            <a:avLst/>
          </a:prstGeom>
        </p:spPr>
      </p:pic>
      <p:sp>
        <p:nvSpPr>
          <p:cNvPr id="29" name="Freeform 33">
            <a:extLst>
              <a:ext uri="{FF2B5EF4-FFF2-40B4-BE49-F238E27FC236}">
                <a16:creationId xmlns:a16="http://schemas.microsoft.com/office/drawing/2014/main" id="{42090D0E-3CDF-FC97-E923-F9AE085DA023}"/>
              </a:ext>
            </a:extLst>
          </p:cNvPr>
          <p:cNvSpPr/>
          <p:nvPr/>
        </p:nvSpPr>
        <p:spPr>
          <a:xfrm>
            <a:off x="3999260" y="3230984"/>
            <a:ext cx="5010916" cy="1383435"/>
          </a:xfrm>
          <a:prstGeom prst="roundRect">
            <a:avLst>
              <a:gd name="adj" fmla="val 17177"/>
            </a:avLst>
          </a:prstGeom>
          <a:solidFill>
            <a:schemeClr val="accent2">
              <a:lumMod val="60000"/>
              <a:lumOff val="40000"/>
              <a:alpha val="38000"/>
            </a:schemeClr>
          </a:solidFill>
          <a:ln w="19050" cmpd="sng">
            <a:solidFill>
              <a:schemeClr val="tx1"/>
            </a:solidFill>
            <a:prstDash val="sysDash"/>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Systems - Field-charged equipment: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Split systems, knock-down units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Installation deadline instead of sell-through</a:t>
            </a: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14" name="Freeform 33">
            <a:extLst>
              <a:ext uri="{FF2B5EF4-FFF2-40B4-BE49-F238E27FC236}">
                <a16:creationId xmlns:a16="http://schemas.microsoft.com/office/drawing/2014/main" id="{AE0AC530-B3DD-A4AA-7571-411D332C5EA0}"/>
              </a:ext>
            </a:extLst>
          </p:cNvPr>
          <p:cNvSpPr/>
          <p:nvPr/>
        </p:nvSpPr>
        <p:spPr>
          <a:xfrm>
            <a:off x="98658" y="542620"/>
            <a:ext cx="5529023" cy="1613598"/>
          </a:xfrm>
          <a:prstGeom prst="roundRect">
            <a:avLst>
              <a:gd name="adj" fmla="val 17177"/>
            </a:avLst>
          </a:prstGeom>
          <a:solidFill>
            <a:srgbClr val="3FC8F4">
              <a:alpha val="38000"/>
            </a:srgbClr>
          </a:solidFill>
          <a:ln w="19050" cmpd="sng">
            <a:solidFill>
              <a:schemeClr val="tx1"/>
            </a:solidFill>
            <a:prstDash val="sysDash"/>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Products </a:t>
            </a:r>
            <a:r>
              <a:rPr kumimoji="0" lang="en-US" sz="1400" b="1" i="0" u="none" strike="noStrike" kern="1200" cap="none" spc="0" normalizeH="0" baseline="0" noProof="0">
                <a:ln>
                  <a:noFill/>
                </a:ln>
                <a:solidFill>
                  <a:srgbClr val="545454"/>
                </a:solidFill>
                <a:effectLst/>
                <a:uLnTx/>
                <a:uFillTx/>
                <a:latin typeface="Arial"/>
                <a:ea typeface="+mn-ea"/>
                <a:cs typeface="+mn-cs"/>
              </a:rPr>
              <a:t>- </a:t>
            </a:r>
            <a:r>
              <a:rPr kumimoji="0" lang="en-US" sz="1100" b="1" i="0" u="none" strike="noStrike" kern="1200" cap="none" spc="0" normalizeH="0" baseline="0" noProof="0">
                <a:ln>
                  <a:noFill/>
                </a:ln>
                <a:solidFill>
                  <a:srgbClr val="545454"/>
                </a:solidFill>
                <a:effectLst/>
                <a:uLnTx/>
                <a:uFillTx/>
                <a:latin typeface="Arial"/>
                <a:ea typeface="+mn-ea"/>
                <a:cs typeface="+mn-cs"/>
              </a:rPr>
              <a:t>Factory-Charged Equipment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 Chillers, RTUs, WSHP, PTAC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3-year sell-through period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FF3D4688-D9BA-697D-DA3A-7893D8508058}"/>
              </a:ext>
            </a:extLst>
          </p:cNvPr>
          <p:cNvSpPr>
            <a:spLocks noGrp="1"/>
          </p:cNvSpPr>
          <p:nvPr>
            <p:ph type="title"/>
          </p:nvPr>
        </p:nvSpPr>
        <p:spPr/>
        <p:txBody>
          <a:bodyPr>
            <a:noAutofit/>
          </a:bodyPr>
          <a:lstStyle/>
          <a:p>
            <a:pPr algn="ctr"/>
            <a:r>
              <a:rPr lang="en-US"/>
              <a:t>AIM Act: EPA Technology Transition</a:t>
            </a:r>
          </a:p>
        </p:txBody>
      </p:sp>
      <p:sp>
        <p:nvSpPr>
          <p:cNvPr id="65" name="Freeform 33">
            <a:extLst>
              <a:ext uri="{FF2B5EF4-FFF2-40B4-BE49-F238E27FC236}">
                <a16:creationId xmlns:a16="http://schemas.microsoft.com/office/drawing/2014/main" id="{B1E30F7C-825B-486A-A845-DBEB9224B0EC}"/>
              </a:ext>
            </a:extLst>
          </p:cNvPr>
          <p:cNvSpPr/>
          <p:nvPr/>
        </p:nvSpPr>
        <p:spPr>
          <a:xfrm>
            <a:off x="183895" y="1226484"/>
            <a:ext cx="2662852" cy="897355"/>
          </a:xfrm>
          <a:prstGeom prst="roundRect">
            <a:avLst>
              <a:gd name="adj" fmla="val 17177"/>
            </a:avLst>
          </a:prstGeom>
          <a:solidFill>
            <a:schemeClr val="tx2"/>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Air conditioning equipment, including AC &amp; HP, Chillers (comfort cooling), and ice rinks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0FAFEC44-9A1B-7AD7-B8CC-9266DD294239}"/>
              </a:ext>
            </a:extLst>
          </p:cNvPr>
          <p:cNvSpPr txBox="1"/>
          <p:nvPr/>
        </p:nvSpPr>
        <p:spPr>
          <a:xfrm>
            <a:off x="6981604" y="481133"/>
            <a:ext cx="2110160" cy="57708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Calibri" panose="020F0502020204030204" pitchFamily="34" charset="0"/>
              </a:rPr>
              <a:t>*Installation deadline means charging the refrigeration circuit to full charge</a:t>
            </a:r>
          </a:p>
        </p:txBody>
      </p:sp>
      <p:sp>
        <p:nvSpPr>
          <p:cNvPr id="51" name="Freeform 33">
            <a:extLst>
              <a:ext uri="{FF2B5EF4-FFF2-40B4-BE49-F238E27FC236}">
                <a16:creationId xmlns:a16="http://schemas.microsoft.com/office/drawing/2014/main" id="{510AC59A-A718-4080-BF8C-AA9D6A924B7F}"/>
              </a:ext>
            </a:extLst>
          </p:cNvPr>
          <p:cNvSpPr/>
          <p:nvPr/>
        </p:nvSpPr>
        <p:spPr>
          <a:xfrm>
            <a:off x="77487" y="3095745"/>
            <a:ext cx="1387710" cy="751350"/>
          </a:xfrm>
          <a:prstGeom prst="roundRect">
            <a:avLst/>
          </a:prstGeom>
          <a:solidFill>
            <a:srgbClr val="7030A0"/>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Select states require chillers with GWP limit of 750</a:t>
            </a:r>
            <a:endParaRPr kumimoji="0" lang="en-US" sz="1000" b="0" i="1" u="none" strike="noStrike" kern="1200" cap="none" spc="0" normalizeH="0" baseline="0" noProof="0">
              <a:ln>
                <a:noFill/>
              </a:ln>
              <a:solidFill>
                <a:srgbClr val="FFFFFF"/>
              </a:solidFill>
              <a:effectLst/>
              <a:uLnTx/>
              <a:uFillTx/>
              <a:latin typeface="Arial"/>
              <a:ea typeface="+mn-ea"/>
              <a:cs typeface="+mn-cs"/>
            </a:endParaRPr>
          </a:p>
        </p:txBody>
      </p:sp>
      <p:sp>
        <p:nvSpPr>
          <p:cNvPr id="12" name="Freeform 33">
            <a:extLst>
              <a:ext uri="{FF2B5EF4-FFF2-40B4-BE49-F238E27FC236}">
                <a16:creationId xmlns:a16="http://schemas.microsoft.com/office/drawing/2014/main" id="{4F6050F3-92E5-5A01-3C16-B3306D97AC95}"/>
              </a:ext>
            </a:extLst>
          </p:cNvPr>
          <p:cNvSpPr/>
          <p:nvPr/>
        </p:nvSpPr>
        <p:spPr>
          <a:xfrm>
            <a:off x="4090507" y="3230985"/>
            <a:ext cx="2277439" cy="741659"/>
          </a:xfrm>
          <a:prstGeom prst="roundRect">
            <a:avLst>
              <a:gd name="adj" fmla="val 17177"/>
            </a:avLst>
          </a:prstGeom>
          <a:solidFill>
            <a:schemeClr val="accent2">
              <a:lumMod val="75000"/>
            </a:schemeClr>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Residential / Light Commercial Split system HPs and AC</a:t>
            </a:r>
          </a:p>
        </p:txBody>
      </p:sp>
      <p:sp>
        <p:nvSpPr>
          <p:cNvPr id="15" name="TextBox 14">
            <a:extLst>
              <a:ext uri="{FF2B5EF4-FFF2-40B4-BE49-F238E27FC236}">
                <a16:creationId xmlns:a16="http://schemas.microsoft.com/office/drawing/2014/main" id="{ABC4CD7C-90FB-0554-AD0A-988A603C8579}"/>
              </a:ext>
            </a:extLst>
          </p:cNvPr>
          <p:cNvSpPr txBox="1"/>
          <p:nvPr/>
        </p:nvSpPr>
        <p:spPr>
          <a:xfrm>
            <a:off x="1590125" y="4031012"/>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1/1/2024 </a:t>
            </a:r>
          </a:p>
        </p:txBody>
      </p:sp>
      <p:sp>
        <p:nvSpPr>
          <p:cNvPr id="16" name="TextBox 15">
            <a:extLst>
              <a:ext uri="{FF2B5EF4-FFF2-40B4-BE49-F238E27FC236}">
                <a16:creationId xmlns:a16="http://schemas.microsoft.com/office/drawing/2014/main" id="{D59A24D2-9B7E-620E-EDE6-B06FF9E88162}"/>
              </a:ext>
            </a:extLst>
          </p:cNvPr>
          <p:cNvSpPr txBox="1"/>
          <p:nvPr/>
        </p:nvSpPr>
        <p:spPr>
          <a:xfrm>
            <a:off x="1996013" y="3471421"/>
            <a:ext cx="923422"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1/1/2025 </a:t>
            </a:r>
          </a:p>
        </p:txBody>
      </p:sp>
      <p:sp>
        <p:nvSpPr>
          <p:cNvPr id="17" name="TextBox 16">
            <a:extLst>
              <a:ext uri="{FF2B5EF4-FFF2-40B4-BE49-F238E27FC236}">
                <a16:creationId xmlns:a16="http://schemas.microsoft.com/office/drawing/2014/main" id="{48207FF3-EC3A-5D65-88C7-3A1575747CBC}"/>
              </a:ext>
            </a:extLst>
          </p:cNvPr>
          <p:cNvSpPr txBox="1"/>
          <p:nvPr/>
        </p:nvSpPr>
        <p:spPr>
          <a:xfrm>
            <a:off x="2794692" y="2890465"/>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1/1/2026 </a:t>
            </a:r>
          </a:p>
        </p:txBody>
      </p:sp>
      <p:sp>
        <p:nvSpPr>
          <p:cNvPr id="19" name="TextBox 18">
            <a:extLst>
              <a:ext uri="{FF2B5EF4-FFF2-40B4-BE49-F238E27FC236}">
                <a16:creationId xmlns:a16="http://schemas.microsoft.com/office/drawing/2014/main" id="{B0EE4C5D-8C51-49E0-204C-AF213B9D1E46}"/>
              </a:ext>
            </a:extLst>
          </p:cNvPr>
          <p:cNvSpPr txBox="1"/>
          <p:nvPr/>
        </p:nvSpPr>
        <p:spPr>
          <a:xfrm>
            <a:off x="3936366" y="2383416"/>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1/1/2027 </a:t>
            </a:r>
          </a:p>
        </p:txBody>
      </p:sp>
      <p:sp>
        <p:nvSpPr>
          <p:cNvPr id="23" name="TextBox 22">
            <a:extLst>
              <a:ext uri="{FF2B5EF4-FFF2-40B4-BE49-F238E27FC236}">
                <a16:creationId xmlns:a16="http://schemas.microsoft.com/office/drawing/2014/main" id="{92B5B07C-5614-D0B7-603E-CF1F0AB1DD0A}"/>
              </a:ext>
            </a:extLst>
          </p:cNvPr>
          <p:cNvSpPr txBox="1"/>
          <p:nvPr/>
        </p:nvSpPr>
        <p:spPr>
          <a:xfrm>
            <a:off x="5733363" y="2120878"/>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1/1/2028 </a:t>
            </a:r>
          </a:p>
        </p:txBody>
      </p:sp>
      <p:sp>
        <p:nvSpPr>
          <p:cNvPr id="26" name="Freeform 33">
            <a:extLst>
              <a:ext uri="{FF2B5EF4-FFF2-40B4-BE49-F238E27FC236}">
                <a16:creationId xmlns:a16="http://schemas.microsoft.com/office/drawing/2014/main" id="{8BA2727A-247A-339F-E8E3-00ADB4E52E9B}"/>
              </a:ext>
            </a:extLst>
          </p:cNvPr>
          <p:cNvSpPr/>
          <p:nvPr/>
        </p:nvSpPr>
        <p:spPr>
          <a:xfrm>
            <a:off x="267064" y="1798560"/>
            <a:ext cx="1253373"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27" name="Freeform 33">
            <a:extLst>
              <a:ext uri="{FF2B5EF4-FFF2-40B4-BE49-F238E27FC236}">
                <a16:creationId xmlns:a16="http://schemas.microsoft.com/office/drawing/2014/main" id="{A6A9A58F-D849-954B-E892-87DE269DAB48}"/>
              </a:ext>
            </a:extLst>
          </p:cNvPr>
          <p:cNvSpPr/>
          <p:nvPr/>
        </p:nvSpPr>
        <p:spPr>
          <a:xfrm>
            <a:off x="1547583" y="1798560"/>
            <a:ext cx="1181869"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Sell-through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33" name="Freeform 33">
            <a:extLst>
              <a:ext uri="{FF2B5EF4-FFF2-40B4-BE49-F238E27FC236}">
                <a16:creationId xmlns:a16="http://schemas.microsoft.com/office/drawing/2014/main" id="{4E0EB3D1-7A10-84C4-0B0D-5FACBDB84B6A}"/>
              </a:ext>
            </a:extLst>
          </p:cNvPr>
          <p:cNvSpPr/>
          <p:nvPr/>
        </p:nvSpPr>
        <p:spPr>
          <a:xfrm>
            <a:off x="6474431" y="3230985"/>
            <a:ext cx="2420858" cy="730927"/>
          </a:xfrm>
          <a:prstGeom prst="roundRect">
            <a:avLst>
              <a:gd name="adj" fmla="val 17177"/>
            </a:avLst>
          </a:prstGeom>
          <a:solidFill>
            <a:schemeClr val="accent2">
              <a:lumMod val="75000"/>
            </a:schemeClr>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VRF</a:t>
            </a:r>
          </a:p>
        </p:txBody>
      </p:sp>
      <p:sp>
        <p:nvSpPr>
          <p:cNvPr id="34" name="Freeform 33">
            <a:extLst>
              <a:ext uri="{FF2B5EF4-FFF2-40B4-BE49-F238E27FC236}">
                <a16:creationId xmlns:a16="http://schemas.microsoft.com/office/drawing/2014/main" id="{98418C69-9E32-6184-7B2C-2FE76AE594B1}"/>
              </a:ext>
            </a:extLst>
          </p:cNvPr>
          <p:cNvSpPr/>
          <p:nvPr/>
        </p:nvSpPr>
        <p:spPr>
          <a:xfrm>
            <a:off x="4148576" y="3258127"/>
            <a:ext cx="1127538"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5" name="Freeform 33">
            <a:extLst>
              <a:ext uri="{FF2B5EF4-FFF2-40B4-BE49-F238E27FC236}">
                <a16:creationId xmlns:a16="http://schemas.microsoft.com/office/drawing/2014/main" id="{545E1929-779B-D84C-358B-E114899A0A41}"/>
              </a:ext>
            </a:extLst>
          </p:cNvPr>
          <p:cNvSpPr/>
          <p:nvPr/>
        </p:nvSpPr>
        <p:spPr>
          <a:xfrm>
            <a:off x="5296150" y="3258127"/>
            <a:ext cx="1020624"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*Installation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6" name="Freeform 33">
            <a:extLst>
              <a:ext uri="{FF2B5EF4-FFF2-40B4-BE49-F238E27FC236}">
                <a16:creationId xmlns:a16="http://schemas.microsoft.com/office/drawing/2014/main" id="{6A3386EF-BF5F-41AA-652E-2DE98DFCDA15}"/>
              </a:ext>
            </a:extLst>
          </p:cNvPr>
          <p:cNvSpPr/>
          <p:nvPr/>
        </p:nvSpPr>
        <p:spPr>
          <a:xfrm>
            <a:off x="6517418" y="3257794"/>
            <a:ext cx="1058088"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7" name="Freeform 33">
            <a:extLst>
              <a:ext uri="{FF2B5EF4-FFF2-40B4-BE49-F238E27FC236}">
                <a16:creationId xmlns:a16="http://schemas.microsoft.com/office/drawing/2014/main" id="{6A95F7F3-877F-3994-97E1-435A821DF26D}"/>
              </a:ext>
            </a:extLst>
          </p:cNvPr>
          <p:cNvSpPr/>
          <p:nvPr/>
        </p:nvSpPr>
        <p:spPr>
          <a:xfrm>
            <a:off x="7606248" y="3269849"/>
            <a:ext cx="1258299"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*Installation Deadline (proposed)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93" name="Freeform 33">
            <a:extLst>
              <a:ext uri="{FF2B5EF4-FFF2-40B4-BE49-F238E27FC236}">
                <a16:creationId xmlns:a16="http://schemas.microsoft.com/office/drawing/2014/main" id="{32A7F1D2-D958-D30A-96F8-EAE3B836647C}"/>
              </a:ext>
            </a:extLst>
          </p:cNvPr>
          <p:cNvSpPr/>
          <p:nvPr/>
        </p:nvSpPr>
        <p:spPr>
          <a:xfrm>
            <a:off x="2908608" y="1227166"/>
            <a:ext cx="2662852" cy="915594"/>
          </a:xfrm>
          <a:prstGeom prst="roundRect">
            <a:avLst>
              <a:gd name="adj" fmla="val 17177"/>
            </a:avLst>
          </a:prstGeom>
          <a:solidFill>
            <a:schemeClr val="tx2"/>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Data Centers</a:t>
            </a: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94" name="Freeform 33">
            <a:extLst>
              <a:ext uri="{FF2B5EF4-FFF2-40B4-BE49-F238E27FC236}">
                <a16:creationId xmlns:a16="http://schemas.microsoft.com/office/drawing/2014/main" id="{7E0A4432-39AC-17C3-420E-718D4DA02B77}"/>
              </a:ext>
            </a:extLst>
          </p:cNvPr>
          <p:cNvSpPr/>
          <p:nvPr/>
        </p:nvSpPr>
        <p:spPr>
          <a:xfrm>
            <a:off x="3007600" y="1787657"/>
            <a:ext cx="1253373"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95" name="Freeform 33">
            <a:extLst>
              <a:ext uri="{FF2B5EF4-FFF2-40B4-BE49-F238E27FC236}">
                <a16:creationId xmlns:a16="http://schemas.microsoft.com/office/drawing/2014/main" id="{0321BAD7-9D0D-C176-B246-C060ABA471FE}"/>
              </a:ext>
            </a:extLst>
          </p:cNvPr>
          <p:cNvSpPr/>
          <p:nvPr/>
        </p:nvSpPr>
        <p:spPr>
          <a:xfrm>
            <a:off x="4294340" y="1789765"/>
            <a:ext cx="1181869"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Sell-through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C397ADFE-5642-9A12-F7F1-12EF07209533}"/>
              </a:ext>
            </a:extLst>
          </p:cNvPr>
          <p:cNvSpPr txBox="1"/>
          <p:nvPr/>
        </p:nvSpPr>
        <p:spPr>
          <a:xfrm>
            <a:off x="7157339" y="1355840"/>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1/1/2030 </a:t>
            </a:r>
          </a:p>
        </p:txBody>
      </p:sp>
      <p:cxnSp>
        <p:nvCxnSpPr>
          <p:cNvPr id="117" name="Connector: Elbow 116">
            <a:extLst>
              <a:ext uri="{FF2B5EF4-FFF2-40B4-BE49-F238E27FC236}">
                <a16:creationId xmlns:a16="http://schemas.microsoft.com/office/drawing/2014/main" id="{90C7BA1D-7979-C2A2-2BFF-4C7A9F6BDB7F}"/>
              </a:ext>
            </a:extLst>
          </p:cNvPr>
          <p:cNvCxnSpPr>
            <a:cxnSpLocks/>
            <a:stCxn id="51" idx="2"/>
            <a:endCxn id="15" idx="1"/>
          </p:cNvCxnSpPr>
          <p:nvPr/>
        </p:nvCxnSpPr>
        <p:spPr>
          <a:xfrm rot="16200000" flipH="1">
            <a:off x="1003645" y="3614791"/>
            <a:ext cx="354177" cy="818783"/>
          </a:xfrm>
          <a:prstGeom prst="bentConnector2">
            <a:avLst/>
          </a:prstGeom>
          <a:ln w="25400" cap="rnd">
            <a:solidFill>
              <a:srgbClr val="7030A0"/>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Connector: Elbow 118">
            <a:extLst>
              <a:ext uri="{FF2B5EF4-FFF2-40B4-BE49-F238E27FC236}">
                <a16:creationId xmlns:a16="http://schemas.microsoft.com/office/drawing/2014/main" id="{2D54D446-3202-962B-7585-E589E5EB53EB}"/>
              </a:ext>
            </a:extLst>
          </p:cNvPr>
          <p:cNvCxnSpPr>
            <a:cxnSpLocks/>
            <a:stCxn id="26" idx="2"/>
            <a:endCxn id="16" idx="0"/>
          </p:cNvCxnSpPr>
          <p:nvPr/>
        </p:nvCxnSpPr>
        <p:spPr>
          <a:xfrm rot="16200000" flipH="1">
            <a:off x="991162" y="2004858"/>
            <a:ext cx="1369151" cy="1563973"/>
          </a:xfrm>
          <a:prstGeom prst="bentConnector3">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F4C603BE-8088-349C-C2F9-0ABAECEE63F3}"/>
              </a:ext>
            </a:extLst>
          </p:cNvPr>
          <p:cNvCxnSpPr>
            <a:cxnSpLocks/>
            <a:stCxn id="27" idx="2"/>
            <a:endCxn id="23" idx="1"/>
          </p:cNvCxnSpPr>
          <p:nvPr/>
        </p:nvCxnSpPr>
        <p:spPr>
          <a:xfrm rot="16200000" flipH="1">
            <a:off x="3841506" y="399281"/>
            <a:ext cx="188868" cy="3594845"/>
          </a:xfrm>
          <a:prstGeom prst="bentConnector2">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3087FC4B-ADB9-3DE0-0CEA-A372975250CA}"/>
              </a:ext>
            </a:extLst>
          </p:cNvPr>
          <p:cNvCxnSpPr>
            <a:cxnSpLocks/>
            <a:stCxn id="94" idx="2"/>
            <a:endCxn id="19" idx="1"/>
          </p:cNvCxnSpPr>
          <p:nvPr/>
        </p:nvCxnSpPr>
        <p:spPr>
          <a:xfrm rot="16200000" flipH="1">
            <a:off x="3554172" y="2171481"/>
            <a:ext cx="462309" cy="302079"/>
          </a:xfrm>
          <a:prstGeom prst="bentConnector2">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6" name="Connector: Elbow 125">
            <a:extLst>
              <a:ext uri="{FF2B5EF4-FFF2-40B4-BE49-F238E27FC236}">
                <a16:creationId xmlns:a16="http://schemas.microsoft.com/office/drawing/2014/main" id="{3F4F894C-7C7D-3923-DA46-F6D2D5ADACD4}"/>
              </a:ext>
            </a:extLst>
          </p:cNvPr>
          <p:cNvCxnSpPr>
            <a:cxnSpLocks/>
            <a:stCxn id="95" idx="3"/>
            <a:endCxn id="109" idx="1"/>
          </p:cNvCxnSpPr>
          <p:nvPr/>
        </p:nvCxnSpPr>
        <p:spPr>
          <a:xfrm flipV="1">
            <a:off x="5476209" y="1526100"/>
            <a:ext cx="1681130" cy="415520"/>
          </a:xfrm>
          <a:prstGeom prst="bentConnector3">
            <a:avLst>
              <a:gd name="adj1" fmla="val 50000"/>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B6A4B204-4649-9D2C-9F55-51D83A62D84E}"/>
              </a:ext>
            </a:extLst>
          </p:cNvPr>
          <p:cNvCxnSpPr>
            <a:cxnSpLocks/>
            <a:stCxn id="16" idx="3"/>
            <a:endCxn id="34" idx="0"/>
          </p:cNvCxnSpPr>
          <p:nvPr/>
        </p:nvCxnSpPr>
        <p:spPr>
          <a:xfrm flipV="1">
            <a:off x="2919435" y="3258127"/>
            <a:ext cx="1792910" cy="383554"/>
          </a:xfrm>
          <a:prstGeom prst="bentConnector4">
            <a:avLst>
              <a:gd name="adj1" fmla="val 54837"/>
              <a:gd name="adj2" fmla="val 122638"/>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66B9CB1B-D0B8-256E-CA71-379EEC6CA39B}"/>
              </a:ext>
            </a:extLst>
          </p:cNvPr>
          <p:cNvCxnSpPr>
            <a:cxnSpLocks/>
            <a:stCxn id="17" idx="3"/>
            <a:endCxn id="35" idx="0"/>
          </p:cNvCxnSpPr>
          <p:nvPr/>
        </p:nvCxnSpPr>
        <p:spPr>
          <a:xfrm>
            <a:off x="3753539" y="3060725"/>
            <a:ext cx="2052923" cy="197402"/>
          </a:xfrm>
          <a:prstGeom prst="bentConnector2">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5" name="Connector: Elbow 134">
            <a:extLst>
              <a:ext uri="{FF2B5EF4-FFF2-40B4-BE49-F238E27FC236}">
                <a16:creationId xmlns:a16="http://schemas.microsoft.com/office/drawing/2014/main" id="{7480E4A7-E66A-791E-F254-383AF10B7BEA}"/>
              </a:ext>
            </a:extLst>
          </p:cNvPr>
          <p:cNvCxnSpPr>
            <a:cxnSpLocks/>
            <a:stCxn id="17" idx="3"/>
            <a:endCxn id="36" idx="0"/>
          </p:cNvCxnSpPr>
          <p:nvPr/>
        </p:nvCxnSpPr>
        <p:spPr>
          <a:xfrm>
            <a:off x="3753539" y="3060725"/>
            <a:ext cx="3292923" cy="197069"/>
          </a:xfrm>
          <a:prstGeom prst="bentConnector2">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8" name="Connector: Elbow 137">
            <a:extLst>
              <a:ext uri="{FF2B5EF4-FFF2-40B4-BE49-F238E27FC236}">
                <a16:creationId xmlns:a16="http://schemas.microsoft.com/office/drawing/2014/main" id="{9BC91558-B7ED-75B8-1557-0ECD8D07856E}"/>
              </a:ext>
            </a:extLst>
          </p:cNvPr>
          <p:cNvCxnSpPr>
            <a:cxnSpLocks/>
            <a:stCxn id="19" idx="3"/>
          </p:cNvCxnSpPr>
          <p:nvPr/>
        </p:nvCxnSpPr>
        <p:spPr>
          <a:xfrm>
            <a:off x="4895213" y="2553676"/>
            <a:ext cx="3594846" cy="690540"/>
          </a:xfrm>
          <a:prstGeom prst="bentConnector3">
            <a:avLst>
              <a:gd name="adj1" fmla="val 100676"/>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036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Applicable ASHRAE Standards – 15 and 34</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p:txBody>
          <a:bodyPr/>
          <a:lstStyle/>
          <a:p>
            <a:r>
              <a:rPr lang="en-US"/>
              <a:t>Define Refrigerant Classes and Safety Requirements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4" y="1165978"/>
            <a:ext cx="4726634" cy="3445779"/>
          </a:xfrm>
        </p:spPr>
        <p:txBody>
          <a:bodyPr/>
          <a:lstStyle/>
          <a:p>
            <a:r>
              <a:rPr lang="en-US"/>
              <a:t>The standards are referenced by, or adopted in part/whole, or copied into various building codes</a:t>
            </a:r>
          </a:p>
          <a:p>
            <a:pPr lvl="2"/>
            <a:r>
              <a:rPr lang="en-US"/>
              <a:t>National model building codes are then adopted by individual jurisdictions </a:t>
            </a:r>
          </a:p>
          <a:p>
            <a:pPr lvl="2"/>
            <a:r>
              <a:rPr lang="en-US"/>
              <a:t>International Mechanical Code (IMC)</a:t>
            </a:r>
          </a:p>
          <a:p>
            <a:pPr lvl="2"/>
            <a:r>
              <a:rPr lang="en-US"/>
              <a:t>International Fire Code (IFC)</a:t>
            </a:r>
          </a:p>
          <a:p>
            <a:pPr lvl="2"/>
            <a:r>
              <a:rPr lang="en-US"/>
              <a:t>Uniform Mechanical Code (UMC)</a:t>
            </a:r>
          </a:p>
          <a:p>
            <a:pPr lvl="1"/>
            <a:r>
              <a:rPr lang="en-US"/>
              <a:t>State/Local Building Codes</a:t>
            </a:r>
          </a:p>
          <a:p>
            <a:pPr lvl="1"/>
            <a:r>
              <a:rPr lang="en-US"/>
              <a:t>Published every 3 years</a:t>
            </a:r>
          </a:p>
          <a:p>
            <a:pPr lvl="1"/>
            <a:r>
              <a:rPr lang="en-US"/>
              <a:t>Note: Canada uses CSA B52 instead of ASHRAE 15</a:t>
            </a:r>
          </a:p>
          <a:p>
            <a:pPr marL="174625" lvl="2" indent="0">
              <a:buNone/>
            </a:pPr>
            <a:endParaRPr lang="en-US"/>
          </a:p>
        </p:txBody>
      </p:sp>
      <p:pic>
        <p:nvPicPr>
          <p:cNvPr id="5" name="Picture 4">
            <a:extLst>
              <a:ext uri="{FF2B5EF4-FFF2-40B4-BE49-F238E27FC236}">
                <a16:creationId xmlns:a16="http://schemas.microsoft.com/office/drawing/2014/main" id="{7AFEEE33-2D95-D5C3-0DB5-C5635A3AD24C}"/>
              </a:ext>
            </a:extLst>
          </p:cNvPr>
          <p:cNvPicPr>
            <a:picLocks noChangeAspect="1"/>
          </p:cNvPicPr>
          <p:nvPr/>
        </p:nvPicPr>
        <p:blipFill>
          <a:blip r:embed="rId3"/>
          <a:stretch>
            <a:fillRect/>
          </a:stretch>
        </p:blipFill>
        <p:spPr>
          <a:xfrm>
            <a:off x="5038726" y="371028"/>
            <a:ext cx="2562534" cy="3237115"/>
          </a:xfrm>
          <a:prstGeom prst="rect">
            <a:avLst/>
          </a:prstGeom>
        </p:spPr>
      </p:pic>
      <p:pic>
        <p:nvPicPr>
          <p:cNvPr id="7" name="Picture 6">
            <a:extLst>
              <a:ext uri="{FF2B5EF4-FFF2-40B4-BE49-F238E27FC236}">
                <a16:creationId xmlns:a16="http://schemas.microsoft.com/office/drawing/2014/main" id="{00D2D599-F226-E649-3379-875883F8655F}"/>
              </a:ext>
            </a:extLst>
          </p:cNvPr>
          <p:cNvPicPr>
            <a:picLocks noChangeAspect="1"/>
          </p:cNvPicPr>
          <p:nvPr/>
        </p:nvPicPr>
        <p:blipFill>
          <a:blip r:embed="rId4"/>
          <a:stretch>
            <a:fillRect/>
          </a:stretch>
        </p:blipFill>
        <p:spPr>
          <a:xfrm>
            <a:off x="6412851" y="1885364"/>
            <a:ext cx="2557233" cy="3237115"/>
          </a:xfrm>
          <a:prstGeom prst="rect">
            <a:avLst/>
          </a:prstGeom>
        </p:spPr>
      </p:pic>
    </p:spTree>
    <p:extLst>
      <p:ext uri="{BB962C8B-B14F-4D97-AF65-F5344CB8AC3E}">
        <p14:creationId xmlns:p14="http://schemas.microsoft.com/office/powerpoint/2010/main" val="34892803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E20DB-ACF1-E69C-FE9A-8AAF5B462B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5BAA4A-8735-D13E-A24C-E4109D3B0369}"/>
              </a:ext>
            </a:extLst>
          </p:cNvPr>
          <p:cNvSpPr>
            <a:spLocks noGrp="1"/>
          </p:cNvSpPr>
          <p:nvPr>
            <p:ph type="title"/>
          </p:nvPr>
        </p:nvSpPr>
        <p:spPr/>
        <p:txBody>
          <a:bodyPr>
            <a:noAutofit/>
          </a:bodyPr>
          <a:lstStyle/>
          <a:p>
            <a:r>
              <a:rPr lang="en-US"/>
              <a:t>Agenda</a:t>
            </a:r>
          </a:p>
        </p:txBody>
      </p:sp>
      <p:sp>
        <p:nvSpPr>
          <p:cNvPr id="2" name="Content Placeholder 1">
            <a:extLst>
              <a:ext uri="{FF2B5EF4-FFF2-40B4-BE49-F238E27FC236}">
                <a16:creationId xmlns:a16="http://schemas.microsoft.com/office/drawing/2014/main" id="{A04A58DC-3FA1-24E9-A6F1-B5F1A9E38430}"/>
              </a:ext>
            </a:extLst>
          </p:cNvPr>
          <p:cNvSpPr>
            <a:spLocks noGrp="1"/>
          </p:cNvSpPr>
          <p:nvPr>
            <p:ph sz="quarter" idx="18"/>
          </p:nvPr>
        </p:nvSpPr>
        <p:spPr>
          <a:xfrm>
            <a:off x="563106" y="723568"/>
            <a:ext cx="9057972" cy="3943847"/>
          </a:xfrm>
        </p:spPr>
        <p:txBody>
          <a:bodyPr>
            <a:normAutofit/>
          </a:bodyPr>
          <a:lstStyle/>
          <a:p>
            <a:pPr marL="0" indent="0">
              <a:spcAft>
                <a:spcPts val="1200"/>
              </a:spcAft>
              <a:buNone/>
            </a:pPr>
            <a:r>
              <a:rPr lang="en-US" sz="1600" b="1" dirty="0"/>
              <a:t>Address common questions:</a:t>
            </a:r>
          </a:p>
          <a:p>
            <a:pPr>
              <a:spcAft>
                <a:spcPts val="1200"/>
              </a:spcAft>
            </a:pPr>
            <a:r>
              <a:rPr lang="en-US" sz="1600" b="0" dirty="0">
                <a:solidFill>
                  <a:schemeClr val="bg1">
                    <a:lumMod val="75000"/>
                  </a:schemeClr>
                </a:solidFill>
              </a:rPr>
              <a:t>Regulations and standards driving changes for equipment</a:t>
            </a:r>
          </a:p>
          <a:p>
            <a:pPr>
              <a:spcAft>
                <a:spcPts val="1200"/>
              </a:spcAft>
            </a:pPr>
            <a:r>
              <a:rPr lang="en-US" sz="1600" dirty="0"/>
              <a:t>A2Ls can be used today</a:t>
            </a:r>
          </a:p>
          <a:p>
            <a:pPr>
              <a:spcAft>
                <a:spcPts val="1200"/>
              </a:spcAft>
            </a:pPr>
            <a:r>
              <a:rPr lang="en-US" sz="1600" b="0" dirty="0">
                <a:solidFill>
                  <a:schemeClr val="bg1">
                    <a:lumMod val="75000"/>
                  </a:schemeClr>
                </a:solidFill>
              </a:rPr>
              <a:t>What is being done to ensure A2L refrigerants can be safely used?</a:t>
            </a:r>
          </a:p>
          <a:p>
            <a:pPr>
              <a:spcAft>
                <a:spcPts val="1200"/>
              </a:spcAft>
            </a:pPr>
            <a:r>
              <a:rPr lang="en-US" sz="1600" b="0" dirty="0">
                <a:solidFill>
                  <a:schemeClr val="bg1">
                    <a:lumMod val="75000"/>
                  </a:schemeClr>
                </a:solidFill>
              </a:rPr>
              <a:t>What do I need to do to prepare?</a:t>
            </a:r>
          </a:p>
          <a:p>
            <a:pPr lvl="2">
              <a:spcAft>
                <a:spcPts val="1200"/>
              </a:spcAft>
            </a:pPr>
            <a:r>
              <a:rPr lang="en-US" sz="1600" b="0" dirty="0">
                <a:solidFill>
                  <a:schemeClr val="bg1">
                    <a:lumMod val="75000"/>
                  </a:schemeClr>
                </a:solidFill>
              </a:rPr>
              <a:t>Design requirements</a:t>
            </a:r>
          </a:p>
          <a:p>
            <a:pPr lvl="2">
              <a:spcAft>
                <a:spcPts val="1200"/>
              </a:spcAft>
            </a:pPr>
            <a:r>
              <a:rPr lang="en-US" sz="1600" b="0" dirty="0">
                <a:solidFill>
                  <a:schemeClr val="bg1">
                    <a:lumMod val="75000"/>
                  </a:schemeClr>
                </a:solidFill>
              </a:rPr>
              <a:t>Refrigerant detection</a:t>
            </a:r>
            <a:r>
              <a:rPr lang="en-US" sz="1600" dirty="0">
                <a:solidFill>
                  <a:schemeClr val="bg1">
                    <a:lumMod val="75000"/>
                  </a:schemeClr>
                </a:solidFill>
              </a:rPr>
              <a:t> / control signals </a:t>
            </a:r>
          </a:p>
          <a:p>
            <a:pPr lvl="2">
              <a:spcAft>
                <a:spcPts val="1200"/>
              </a:spcAft>
            </a:pPr>
            <a:r>
              <a:rPr lang="en-US" sz="1600" b="0" dirty="0">
                <a:solidFill>
                  <a:schemeClr val="bg1">
                    <a:lumMod val="75000"/>
                  </a:schemeClr>
                </a:solidFill>
              </a:rPr>
              <a:t>Ventilation</a:t>
            </a:r>
          </a:p>
          <a:p>
            <a:pPr lvl="2">
              <a:spcAft>
                <a:spcPts val="1200"/>
              </a:spcAft>
            </a:pPr>
            <a:r>
              <a:rPr lang="en-US" sz="1600" dirty="0">
                <a:solidFill>
                  <a:schemeClr val="bg1">
                    <a:lumMod val="75000"/>
                  </a:schemeClr>
                </a:solidFill>
              </a:rPr>
              <a:t>Refrigerant piping</a:t>
            </a:r>
            <a:endParaRPr lang="en-US" sz="1600" b="0" dirty="0">
              <a:solidFill>
                <a:schemeClr val="bg1">
                  <a:lumMod val="75000"/>
                </a:schemeClr>
              </a:solidFill>
            </a:endParaRPr>
          </a:p>
        </p:txBody>
      </p:sp>
      <p:sp>
        <p:nvSpPr>
          <p:cNvPr id="7" name="Footer Placeholder 4">
            <a:extLst>
              <a:ext uri="{FF2B5EF4-FFF2-40B4-BE49-F238E27FC236}">
                <a16:creationId xmlns:a16="http://schemas.microsoft.com/office/drawing/2014/main" id="{BD86C1A1-AEED-DD29-C57F-C5778E9EC987}"/>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10946036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FA880F-CE27-CCE8-6678-AD7B187FFC82}"/>
              </a:ext>
            </a:extLst>
          </p:cNvPr>
          <p:cNvPicPr>
            <a:picLocks noChangeAspect="1"/>
          </p:cNvPicPr>
          <p:nvPr/>
        </p:nvPicPr>
        <p:blipFill>
          <a:blip r:embed="rId3"/>
          <a:stretch>
            <a:fillRect/>
          </a:stretch>
        </p:blipFill>
        <p:spPr>
          <a:xfrm>
            <a:off x="3293270" y="1552749"/>
            <a:ext cx="2003134" cy="2738696"/>
          </a:xfrm>
          <a:prstGeom prst="rect">
            <a:avLst/>
          </a:prstGeom>
        </p:spPr>
      </p:pic>
      <p:sp>
        <p:nvSpPr>
          <p:cNvPr id="3" name="Title 3">
            <a:extLst>
              <a:ext uri="{FF2B5EF4-FFF2-40B4-BE49-F238E27FC236}">
                <a16:creationId xmlns:a16="http://schemas.microsoft.com/office/drawing/2014/main" id="{B78C366F-A548-4E37-175F-133E3F2CCC9B}"/>
              </a:ext>
            </a:extLst>
          </p:cNvPr>
          <p:cNvSpPr>
            <a:spLocks noGrp="1"/>
          </p:cNvSpPr>
          <p:nvPr>
            <p:ph type="title"/>
          </p:nvPr>
        </p:nvSpPr>
        <p:spPr/>
        <p:txBody>
          <a:bodyPr vert="horz" lIns="91440" tIns="45720" rIns="91440" bIns="45720" rtlCol="0" anchor="b">
            <a:noAutofit/>
          </a:bodyPr>
          <a:lstStyle/>
          <a:p>
            <a:pPr algn="l">
              <a:lnSpc>
                <a:spcPct val="90000"/>
              </a:lnSpc>
            </a:pPr>
            <a:r>
              <a:rPr lang="en-US">
                <a:latin typeface="+mj-lt"/>
              </a:rPr>
              <a:t>Group A2L Refrigerants Can Be Used Today</a:t>
            </a:r>
            <a:endParaRPr lang="en-US" kern="1200">
              <a:latin typeface="+mj-lt"/>
            </a:endParaRPr>
          </a:p>
        </p:txBody>
      </p:sp>
      <p:sp>
        <p:nvSpPr>
          <p:cNvPr id="9" name="Footer Placeholder 4">
            <a:extLst>
              <a:ext uri="{FF2B5EF4-FFF2-40B4-BE49-F238E27FC236}">
                <a16:creationId xmlns:a16="http://schemas.microsoft.com/office/drawing/2014/main" id="{4D26B4F1-7B7F-244C-BC19-C6AA36A452B4}"/>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
        <p:nvSpPr>
          <p:cNvPr id="5" name="TextBox 4">
            <a:extLst>
              <a:ext uri="{FF2B5EF4-FFF2-40B4-BE49-F238E27FC236}">
                <a16:creationId xmlns:a16="http://schemas.microsoft.com/office/drawing/2014/main" id="{E476FDFE-D22C-A57E-9616-1493D1FA5727}"/>
              </a:ext>
            </a:extLst>
          </p:cNvPr>
          <p:cNvSpPr txBox="1"/>
          <p:nvPr/>
        </p:nvSpPr>
        <p:spPr>
          <a:xfrm>
            <a:off x="429053" y="3402747"/>
            <a:ext cx="2528458" cy="1384995"/>
          </a:xfrm>
          <a:prstGeom prst="rect">
            <a:avLst/>
          </a:prstGeom>
          <a:noFill/>
          <a:ln w="317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45454"/>
                </a:solidFill>
                <a:effectLst/>
                <a:uLnTx/>
                <a:uFillTx/>
                <a:latin typeface="Arial"/>
                <a:ea typeface="+mn-ea"/>
                <a:cs typeface="+mn-cs"/>
              </a:rPr>
              <a:t>Chillers located in machinery rooms and outdoors are not in occupied spaces, and A2L refrigerants have been permitted in jurisdictions where 2018 or later model code editions are used. </a:t>
            </a:r>
          </a:p>
        </p:txBody>
      </p:sp>
      <p:sp>
        <p:nvSpPr>
          <p:cNvPr id="10" name="TextBox 9">
            <a:extLst>
              <a:ext uri="{FF2B5EF4-FFF2-40B4-BE49-F238E27FC236}">
                <a16:creationId xmlns:a16="http://schemas.microsoft.com/office/drawing/2014/main" id="{654E4EEF-993B-0071-405D-B51C5626F00D}"/>
              </a:ext>
            </a:extLst>
          </p:cNvPr>
          <p:cNvSpPr txBox="1"/>
          <p:nvPr/>
        </p:nvSpPr>
        <p:spPr>
          <a:xfrm>
            <a:off x="429053" y="2441715"/>
            <a:ext cx="260704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srgbClr val="545454"/>
                </a:solidFill>
                <a:effectLst/>
                <a:uLnTx/>
                <a:uFillTx/>
                <a:latin typeface="Arial"/>
                <a:ea typeface="+mn-ea"/>
                <a:cs typeface="+mn-cs"/>
              </a:rPr>
              <a:t>Requirements differ by edition and local code.  When in doubt, contact the Authority Having Jurisdiction (AHJ)</a:t>
            </a:r>
            <a:endParaRPr kumimoji="0" lang="en-US" sz="1200" b="1" i="0" u="none" strike="noStrike" kern="1200" cap="none" spc="0" normalizeH="0" baseline="0" noProof="0">
              <a:ln>
                <a:noFill/>
              </a:ln>
              <a:solidFill>
                <a:srgbClr val="0097E0"/>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A77483DF-E975-6218-2C2A-3E605DA00371}"/>
              </a:ext>
            </a:extLst>
          </p:cNvPr>
          <p:cNvSpPr>
            <a:spLocks noGrp="1"/>
          </p:cNvSpPr>
          <p:nvPr>
            <p:ph sz="quarter" idx="18"/>
          </p:nvPr>
        </p:nvSpPr>
        <p:spPr>
          <a:xfrm>
            <a:off x="350469" y="690251"/>
            <a:ext cx="2607041" cy="3445779"/>
          </a:xfrm>
        </p:spPr>
        <p:txBody>
          <a:bodyPr/>
          <a:lstStyle/>
          <a:p>
            <a:pPr marL="0" indent="0">
              <a:buNone/>
            </a:pPr>
            <a:r>
              <a:rPr lang="en-US" dirty="0"/>
              <a:t>AHRI A2L Adoption Map</a:t>
            </a:r>
          </a:p>
          <a:p>
            <a:r>
              <a:rPr lang="en-US" dirty="0"/>
              <a:t>See how your state has adopted A2Ls</a:t>
            </a:r>
          </a:p>
          <a:p>
            <a:r>
              <a:rPr lang="en-US" dirty="0"/>
              <a:t>Find applicable codes &amp; legislative language</a:t>
            </a:r>
          </a:p>
          <a:p>
            <a:pPr lvl="1"/>
            <a:endParaRPr lang="en-US" dirty="0"/>
          </a:p>
        </p:txBody>
      </p:sp>
      <p:pic>
        <p:nvPicPr>
          <p:cNvPr id="14" name="Picture 13">
            <a:extLst>
              <a:ext uri="{FF2B5EF4-FFF2-40B4-BE49-F238E27FC236}">
                <a16:creationId xmlns:a16="http://schemas.microsoft.com/office/drawing/2014/main" id="{A57E5EBF-82AE-86C9-B5A1-0F7525CAD12D}"/>
              </a:ext>
            </a:extLst>
          </p:cNvPr>
          <p:cNvPicPr>
            <a:picLocks noChangeAspect="1"/>
          </p:cNvPicPr>
          <p:nvPr/>
        </p:nvPicPr>
        <p:blipFill>
          <a:blip r:embed="rId4"/>
          <a:stretch>
            <a:fillRect/>
          </a:stretch>
        </p:blipFill>
        <p:spPr>
          <a:xfrm>
            <a:off x="4561920" y="1637955"/>
            <a:ext cx="4339495" cy="2887794"/>
          </a:xfrm>
          <a:prstGeom prst="rect">
            <a:avLst/>
          </a:prstGeom>
        </p:spPr>
      </p:pic>
      <p:pic>
        <p:nvPicPr>
          <p:cNvPr id="18" name="Picture 17">
            <a:extLst>
              <a:ext uri="{FF2B5EF4-FFF2-40B4-BE49-F238E27FC236}">
                <a16:creationId xmlns:a16="http://schemas.microsoft.com/office/drawing/2014/main" id="{295EA9F6-31AE-410C-5939-D1FC8AE92DB4}"/>
              </a:ext>
            </a:extLst>
          </p:cNvPr>
          <p:cNvPicPr>
            <a:picLocks noChangeAspect="1"/>
          </p:cNvPicPr>
          <p:nvPr/>
        </p:nvPicPr>
        <p:blipFill rotWithShape="1">
          <a:blip r:embed="rId5"/>
          <a:srcRect b="30304"/>
          <a:stretch/>
        </p:blipFill>
        <p:spPr>
          <a:xfrm>
            <a:off x="3385489" y="435339"/>
            <a:ext cx="5516468" cy="1246432"/>
          </a:xfrm>
          <a:prstGeom prst="rect">
            <a:avLst/>
          </a:prstGeom>
        </p:spPr>
      </p:pic>
      <p:sp>
        <p:nvSpPr>
          <p:cNvPr id="20" name="TextBox 19">
            <a:extLst>
              <a:ext uri="{FF2B5EF4-FFF2-40B4-BE49-F238E27FC236}">
                <a16:creationId xmlns:a16="http://schemas.microsoft.com/office/drawing/2014/main" id="{49195F89-F86B-7B67-0157-45E8C462FE09}"/>
              </a:ext>
            </a:extLst>
          </p:cNvPr>
          <p:cNvSpPr txBox="1"/>
          <p:nvPr/>
        </p:nvSpPr>
        <p:spPr>
          <a:xfrm>
            <a:off x="3314210" y="4736565"/>
            <a:ext cx="574456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454"/>
                </a:solidFill>
                <a:effectLst/>
                <a:uLnTx/>
                <a:uFillTx/>
                <a:latin typeface="Arial"/>
                <a:ea typeface="+mn-ea"/>
                <a:cs typeface="+mn-cs"/>
              </a:rPr>
              <a:t>Source: https://www.ahrinet.org/a2l-refrigerant-building-code-map-us?state=MN#map</a:t>
            </a:r>
          </a:p>
        </p:txBody>
      </p:sp>
    </p:spTree>
    <p:extLst>
      <p:ext uri="{BB962C8B-B14F-4D97-AF65-F5344CB8AC3E}">
        <p14:creationId xmlns:p14="http://schemas.microsoft.com/office/powerpoint/2010/main" val="38505279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ikin 2023 theme">
  <a:themeElements>
    <a:clrScheme name="Custom 89">
      <a:dk1>
        <a:srgbClr val="545454"/>
      </a:dk1>
      <a:lt1>
        <a:srgbClr val="FFFFFF"/>
      </a:lt1>
      <a:dk2>
        <a:srgbClr val="0097E0"/>
      </a:dk2>
      <a:lt2>
        <a:srgbClr val="54C3F1"/>
      </a:lt2>
      <a:accent1>
        <a:srgbClr val="4F81BD"/>
      </a:accent1>
      <a:accent2>
        <a:srgbClr val="9BBB59"/>
      </a:accent2>
      <a:accent3>
        <a:srgbClr val="4BACC6"/>
      </a:accent3>
      <a:accent4>
        <a:srgbClr val="2C4D75"/>
      </a:accent4>
      <a:accent5>
        <a:srgbClr val="7D9648"/>
      </a:accent5>
      <a:accent6>
        <a:srgbClr val="287175"/>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aikin 2023 theme" id="{CA206C8A-08CF-324A-9BBD-679A7BEF323E}" vid="{2A12D0C5-1B3B-0742-A12E-1809EA2AA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abd0b0b-9068-4f5e-9e8d-02355d9ba555">
      <Terms xmlns="http://schemas.microsoft.com/office/infopath/2007/PartnerControls"/>
    </lcf76f155ced4ddcb4097134ff3c332f>
    <TaxCatchAll xmlns="61f647b2-47ea-48a7-a499-4e54bffbd80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C824C89B847B46B598E3E0C38E52DF" ma:contentTypeVersion="15" ma:contentTypeDescription="Create a new document." ma:contentTypeScope="" ma:versionID="1be5ceacb8f424ad1972f7db9e9deaab">
  <xsd:schema xmlns:xsd="http://www.w3.org/2001/XMLSchema" xmlns:xs="http://www.w3.org/2001/XMLSchema" xmlns:p="http://schemas.microsoft.com/office/2006/metadata/properties" xmlns:ns2="3abd0b0b-9068-4f5e-9e8d-02355d9ba555" xmlns:ns3="61f647b2-47ea-48a7-a499-4e54bffbd80e" targetNamespace="http://schemas.microsoft.com/office/2006/metadata/properties" ma:root="true" ma:fieldsID="f26d5356c3d63208330db61e2624bf27" ns2:_="" ns3:_="">
    <xsd:import namespace="3abd0b0b-9068-4f5e-9e8d-02355d9ba555"/>
    <xsd:import namespace="61f647b2-47ea-48a7-a499-4e54bffbd80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d0b0b-9068-4f5e-9e8d-02355d9ba5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ae8c2ad-04f0-43ee-baf5-523e4dce20f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f647b2-47ea-48a7-a499-4e54bffbd80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6ce4234-b3f9-4d5e-bf0f-3914e2523442}" ma:internalName="TaxCatchAll" ma:showField="CatchAllData" ma:web="61f647b2-47ea-48a7-a499-4e54bffbd8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CEDC47-0971-4BB9-A123-A3EF53EAD657}">
  <ds:schemaRefs>
    <ds:schemaRef ds:uri="61f647b2-47ea-48a7-a499-4e54bffbd80e"/>
    <ds:schemaRef ds:uri="http://www.w3.org/XML/1998/namespace"/>
    <ds:schemaRef ds:uri="http://purl.org/dc/dcmitype/"/>
    <ds:schemaRef ds:uri="3abd0b0b-9068-4f5e-9e8d-02355d9ba555"/>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56EBFEA2-504E-44C3-A653-C33811CEE8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bd0b0b-9068-4f5e-9e8d-02355d9ba555"/>
    <ds:schemaRef ds:uri="61f647b2-47ea-48a7-a499-4e54bffbd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B09B9-C8EF-474A-9BFC-0A2C523DC5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Daikin 2023 theme</Template>
  <TotalTime>0</TotalTime>
  <Words>6153</Words>
  <Application>Microsoft Office PowerPoint</Application>
  <PresentationFormat>On-screen Show (16:9)</PresentationFormat>
  <Paragraphs>913</Paragraphs>
  <Slides>51</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Aptos</vt:lpstr>
      <vt:lpstr>Arial</vt:lpstr>
      <vt:lpstr>Arial Black</vt:lpstr>
      <vt:lpstr>Calibri</vt:lpstr>
      <vt:lpstr>Cambria Math</vt:lpstr>
      <vt:lpstr>Courier New</vt:lpstr>
      <vt:lpstr>Montserrat</vt:lpstr>
      <vt:lpstr>System Font Regular</vt:lpstr>
      <vt:lpstr>Times New Roman</vt:lpstr>
      <vt:lpstr>Univers</vt:lpstr>
      <vt:lpstr>Wingdings</vt:lpstr>
      <vt:lpstr>Daikin 2023 theme</vt:lpstr>
      <vt:lpstr>ASHRAE Standards 15 and 34</vt:lpstr>
      <vt:lpstr>Disclaimer</vt:lpstr>
      <vt:lpstr>Agenda</vt:lpstr>
      <vt:lpstr>AIM Act: Law Passed Dec. 2020 | EPA Rulemaking Status</vt:lpstr>
      <vt:lpstr>AIM Act: EPA Phasedown and Allocations</vt:lpstr>
      <vt:lpstr>AIM Act: EPA Technology Transition</vt:lpstr>
      <vt:lpstr>Applicable ASHRAE Standards – 15 and 34</vt:lpstr>
      <vt:lpstr>Agenda</vt:lpstr>
      <vt:lpstr>Group A2L Refrigerants Can Be Used Today</vt:lpstr>
      <vt:lpstr>Agenda</vt:lpstr>
      <vt:lpstr>ASHRAE Standard 34-2022</vt:lpstr>
      <vt:lpstr>ASHRAE Standard 34</vt:lpstr>
      <vt:lpstr>ASHRAE Standard 34</vt:lpstr>
      <vt:lpstr>ASHRAE Standard 34 Basics: RCL</vt:lpstr>
      <vt:lpstr>A2L Refrigerants – How Flammable Are They?</vt:lpstr>
      <vt:lpstr>A2L Refrigerants – How Flammable Are They?</vt:lpstr>
      <vt:lpstr>‘New’ and Legacy Refrigerant Properties</vt:lpstr>
      <vt:lpstr>Agenda</vt:lpstr>
      <vt:lpstr>ASHRAE Standard 15-2022</vt:lpstr>
      <vt:lpstr>How Will ASHRAE 15-2022 Requirements Impact You?</vt:lpstr>
      <vt:lpstr>How Will ASHRAE 15-2022 Requirements Impact You?</vt:lpstr>
      <vt:lpstr>ASHRAE Standard 15</vt:lpstr>
      <vt:lpstr>ASHRAE Standard 15</vt:lpstr>
      <vt:lpstr>ASHRAE Standard 15</vt:lpstr>
      <vt:lpstr>ASHRAE Standard 15</vt:lpstr>
      <vt:lpstr>Requirements</vt:lpstr>
      <vt:lpstr>Refrigerant Limits</vt:lpstr>
      <vt:lpstr>        Volume Calculations</vt:lpstr>
      <vt:lpstr>        Volume Calculations</vt:lpstr>
      <vt:lpstr>Refrigerant Limits: EDVC</vt:lpstr>
      <vt:lpstr>Refrigerant Limits: Simplified Flowchart</vt:lpstr>
      <vt:lpstr>Refrigerant Limits: Notable Exceptions</vt:lpstr>
      <vt:lpstr>Refrigerant Limits: EDVC Calculation</vt:lpstr>
      <vt:lpstr>Refrigerant Limits: EDVC Calculation</vt:lpstr>
      <vt:lpstr>Refrigerant Detection Systems (7.6.2.3)   </vt:lpstr>
      <vt:lpstr>Mitigation</vt:lpstr>
      <vt:lpstr>Mitigation</vt:lpstr>
      <vt:lpstr>Ventilation (7.6.4) </vt:lpstr>
      <vt:lpstr>Ignition Sources</vt:lpstr>
      <vt:lpstr>Listed Equipment</vt:lpstr>
      <vt:lpstr>Refrigerant Piping</vt:lpstr>
      <vt:lpstr>Refrigerant Piping – Alternative method</vt:lpstr>
      <vt:lpstr>Notable Requirements for Machinery Rooms </vt:lpstr>
      <vt:lpstr>Notable Requirements for Machinery Rooms </vt:lpstr>
      <vt:lpstr>Machinery Room Ventilation Rates – Everything Except A2L and B2L</vt:lpstr>
      <vt:lpstr>Machinery Room Ventilation Rates – A2L &amp; B2L</vt:lpstr>
      <vt:lpstr>Machinery Room Ventilation Rates</vt:lpstr>
      <vt:lpstr>Machinery Room Ventilation Rates</vt:lpstr>
      <vt:lpstr>Where Can I Go for Information?</vt:lpstr>
      <vt:lpstr>Where Can I Go for Information?</vt:lpstr>
      <vt:lpstr>Thank you for your time and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25</cp:revision>
  <dcterms:created xsi:type="dcterms:W3CDTF">2024-08-06T19:44:13Z</dcterms:created>
  <dcterms:modified xsi:type="dcterms:W3CDTF">2025-03-12T15:53:14Z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0x0101004BC824C89B847B46B598E3E0C38E52DF</vt:lpwstr>
  </property>
</Properties>
</file>